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9" r:id="rId3"/>
    <p:sldId id="314" r:id="rId4"/>
    <p:sldId id="311" r:id="rId5"/>
    <p:sldId id="313" r:id="rId6"/>
    <p:sldId id="257" r:id="rId7"/>
    <p:sldId id="258"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65659" autoAdjust="0"/>
  </p:normalViewPr>
  <p:slideViewPr>
    <p:cSldViewPr snapToGrid="0">
      <p:cViewPr varScale="1">
        <p:scale>
          <a:sx n="64" d="100"/>
          <a:sy n="64" d="100"/>
        </p:scale>
        <p:origin x="16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6D7DF-C255-4227-BAB0-7183658079C2}"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57357-F721-4DCB-A9AF-B42BFA579A5F}" type="slidenum">
              <a:rPr lang="en-US" smtClean="0"/>
              <a:t>‹#›</a:t>
            </a:fld>
            <a:endParaRPr lang="en-US"/>
          </a:p>
        </p:txBody>
      </p:sp>
    </p:spTree>
    <p:extLst>
      <p:ext uri="{BB962C8B-B14F-4D97-AF65-F5344CB8AC3E}">
        <p14:creationId xmlns:p14="http://schemas.microsoft.com/office/powerpoint/2010/main" val="338752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bennett.w.porter@ssrc.msstate.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Yumeka</a:t>
            </a:r>
          </a:p>
          <a:p>
            <a:endParaRPr lang="en-US" dirty="0"/>
          </a:p>
          <a:p>
            <a:pPr rtl="0"/>
            <a:r>
              <a:rPr lang="en-US" sz="1200" b="0" i="0" u="none" strike="noStrike" kern="1200" dirty="0">
                <a:solidFill>
                  <a:schemeClr val="tx1"/>
                </a:solidFill>
                <a:effectLst/>
                <a:latin typeface="+mn-lt"/>
                <a:ea typeface="+mn-ea"/>
                <a:cs typeface="+mn-cs"/>
              </a:rPr>
              <a:t>Welcome to the first annual Forum for the Future, a convening focused on our collective aspirations and hopes for Mississippi’s children. </a:t>
            </a:r>
            <a:endParaRPr lang="en-US" b="0" dirty="0">
              <a:effectLst/>
            </a:endParaRPr>
          </a:p>
          <a:p>
            <a:r>
              <a:rPr lang="en-US" sz="1200" b="0" i="0" u="none" strike="noStrike" kern="1200" dirty="0">
                <a:solidFill>
                  <a:schemeClr val="tx1"/>
                </a:solidFill>
                <a:effectLst/>
                <a:latin typeface="+mn-lt"/>
                <a:ea typeface="+mn-ea"/>
                <a:cs typeface="+mn-cs"/>
              </a:rPr>
              <a:t> I’m Yumeka Rushing.  My partner and co-facilitator for the day is Biz Harris.</a:t>
            </a: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1</a:t>
            </a:fld>
            <a:endParaRPr lang="en-US"/>
          </a:p>
        </p:txBody>
      </p:sp>
    </p:spTree>
    <p:extLst>
      <p:ext uri="{BB962C8B-B14F-4D97-AF65-F5344CB8AC3E}">
        <p14:creationId xmlns:p14="http://schemas.microsoft.com/office/powerpoint/2010/main" val="34704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Yumeka</a:t>
            </a:r>
          </a:p>
          <a:p>
            <a:endParaRPr lang="en-US" dirty="0"/>
          </a:p>
          <a:p>
            <a:r>
              <a:rPr lang="en-US" sz="1200" b="0" i="0" u="none" strike="noStrike" kern="1200" dirty="0">
                <a:solidFill>
                  <a:schemeClr val="tx1"/>
                </a:solidFill>
                <a:effectLst/>
                <a:latin typeface="+mn-lt"/>
                <a:ea typeface="+mn-ea"/>
                <a:cs typeface="+mn-cs"/>
              </a:rPr>
              <a:t>On behalf of the event sponsors, it is an honor to be here with such an incredible group of practitioners, organizers, activists and academics committed to building and advancing networks to support our children from the earliest stages of life.</a:t>
            </a: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2</a:t>
            </a:fld>
            <a:endParaRPr lang="en-US"/>
          </a:p>
        </p:txBody>
      </p:sp>
    </p:spTree>
    <p:extLst>
      <p:ext uri="{BB962C8B-B14F-4D97-AF65-F5344CB8AC3E}">
        <p14:creationId xmlns:p14="http://schemas.microsoft.com/office/powerpoint/2010/main" val="306927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Yumeka</a:t>
            </a:r>
          </a:p>
          <a:p>
            <a:endParaRPr lang="en-US" dirty="0"/>
          </a:p>
          <a:p>
            <a:pPr rtl="0"/>
            <a:r>
              <a:rPr lang="en-US" sz="1200" b="0" i="0" u="none" strike="noStrike" kern="1200" dirty="0">
                <a:solidFill>
                  <a:schemeClr val="tx1"/>
                </a:solidFill>
                <a:effectLst/>
                <a:latin typeface="+mn-lt"/>
                <a:ea typeface="+mn-ea"/>
                <a:cs typeface="+mn-cs"/>
              </a:rPr>
              <a:t>The goals of the Forum emerged from the understanding that the local challenges we face are embedded in interconnected systems.  Within this context, responding to the critical needs of children and families increasingly requires the exchange of knowledge, and the creation of new collaborations and alliances that span sectors, experiences and geographies.</a:t>
            </a:r>
            <a:endParaRPr lang="en-US" b="0" dirty="0">
              <a:effectLst/>
            </a:endParaRPr>
          </a:p>
          <a:p>
            <a:pPr rtl="0"/>
            <a:r>
              <a:rPr lang="en-US" sz="1200" b="0" i="0" u="none" strike="noStrike" kern="1200" dirty="0">
                <a:solidFill>
                  <a:schemeClr val="tx1"/>
                </a:solidFill>
                <a:effectLst/>
                <a:latin typeface="+mn-lt"/>
                <a:ea typeface="+mn-ea"/>
                <a:cs typeface="+mn-cs"/>
              </a:rPr>
              <a:t> Here’s what we hope to accomplish:</a:t>
            </a:r>
            <a:endParaRPr lang="en-US" b="0" dirty="0">
              <a:effectLst/>
            </a:endParaRPr>
          </a:p>
          <a:p>
            <a:pPr rtl="0"/>
            <a:r>
              <a:rPr lang="en-US" sz="1200" b="0" i="0" u="none" strike="noStrike" kern="1200" dirty="0">
                <a:solidFill>
                  <a:schemeClr val="tx1"/>
                </a:solidFill>
                <a:effectLst/>
                <a:latin typeface="+mn-lt"/>
                <a:ea typeface="+mn-ea"/>
                <a:cs typeface="+mn-cs"/>
              </a:rPr>
              <a:t>o   To offer an opportunity to share resources, data, information and communication around how to talk about early childhood development with cross-sector partners and community members;</a:t>
            </a:r>
            <a:endParaRPr lang="en-US" b="0" dirty="0">
              <a:effectLst/>
            </a:endParaRPr>
          </a:p>
          <a:p>
            <a:pPr rtl="0"/>
            <a:r>
              <a:rPr lang="en-US" sz="1200" b="0" i="0" u="none" strike="noStrike" kern="1200" dirty="0">
                <a:solidFill>
                  <a:schemeClr val="tx1"/>
                </a:solidFill>
                <a:effectLst/>
                <a:latin typeface="+mn-lt"/>
                <a:ea typeface="+mn-ea"/>
                <a:cs typeface="+mn-cs"/>
              </a:rPr>
              <a:t>o   To embrace a shared vision that fosters equitable systems strategies in the early childhood community; and</a:t>
            </a:r>
            <a:endParaRPr lang="en-US" b="0" dirty="0">
              <a:effectLst/>
            </a:endParaRPr>
          </a:p>
          <a:p>
            <a:r>
              <a:rPr lang="en-US" sz="1200" b="0" i="0" u="none" strike="noStrike" kern="1200" dirty="0">
                <a:solidFill>
                  <a:schemeClr val="tx1"/>
                </a:solidFill>
                <a:effectLst/>
                <a:latin typeface="+mn-lt"/>
                <a:ea typeface="+mn-ea"/>
                <a:cs typeface="+mn-cs"/>
              </a:rPr>
              <a:t>o   To provide opportunities to learn from each other and co-create aligned messages across early childhood groups statewide that resonate with families as we communicate about the early years.</a:t>
            </a: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3</a:t>
            </a:fld>
            <a:endParaRPr lang="en-US"/>
          </a:p>
        </p:txBody>
      </p:sp>
    </p:spTree>
    <p:extLst>
      <p:ext uri="{BB962C8B-B14F-4D97-AF65-F5344CB8AC3E}">
        <p14:creationId xmlns:p14="http://schemas.microsoft.com/office/powerpoint/2010/main" val="27291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Yumeka </a:t>
            </a:r>
          </a:p>
          <a:p>
            <a:endParaRPr lang="en-US" dirty="0"/>
          </a:p>
          <a:p>
            <a:pPr rtl="0"/>
            <a:r>
              <a:rPr lang="en-US" sz="1200" b="0" i="0" u="none" strike="noStrike" kern="1200" dirty="0">
                <a:solidFill>
                  <a:schemeClr val="tx1"/>
                </a:solidFill>
                <a:effectLst/>
                <a:latin typeface="+mn-lt"/>
                <a:ea typeface="+mn-ea"/>
                <a:cs typeface="+mn-cs"/>
              </a:rPr>
              <a:t>At the end of the Forum, we hope you’ll have some takeaways (something to say, think or do):</a:t>
            </a:r>
            <a:endParaRPr lang="en-US" b="0" dirty="0">
              <a:effectLst/>
            </a:endParaRPr>
          </a:p>
          <a:p>
            <a:pPr rtl="0"/>
            <a:r>
              <a:rPr lang="en-US" sz="1200" b="0" i="0" u="none" strike="noStrike" kern="1200" dirty="0">
                <a:solidFill>
                  <a:schemeClr val="tx1"/>
                </a:solidFill>
                <a:effectLst/>
                <a:latin typeface="+mn-lt"/>
                <a:ea typeface="+mn-ea"/>
                <a:cs typeface="+mn-cs"/>
              </a:rPr>
              <a:t>o   I’ve learned about a resource, technique or other information that I didn’t previously know that I can leverage in my work on behalf of children;</a:t>
            </a:r>
            <a:endParaRPr lang="en-US" b="0" dirty="0">
              <a:effectLst/>
            </a:endParaRPr>
          </a:p>
          <a:p>
            <a:pPr rtl="0"/>
            <a:r>
              <a:rPr lang="en-US" sz="1200" b="0" i="0" u="none" strike="noStrike" kern="1200" dirty="0">
                <a:solidFill>
                  <a:schemeClr val="tx1"/>
                </a:solidFill>
                <a:effectLst/>
                <a:latin typeface="+mn-lt"/>
                <a:ea typeface="+mn-ea"/>
                <a:cs typeface="+mn-cs"/>
              </a:rPr>
              <a:t>o  I connected with new partners and I’m excited about ways we can work collaboratively in the future to reduce inequities and create collective impact;</a:t>
            </a:r>
            <a:endParaRPr lang="en-US" b="0" dirty="0">
              <a:effectLst/>
            </a:endParaRPr>
          </a:p>
          <a:p>
            <a:pPr rtl="0"/>
            <a:r>
              <a:rPr lang="en-US" sz="1200" b="0" i="0" u="none" strike="noStrike" kern="1200" dirty="0">
                <a:solidFill>
                  <a:schemeClr val="tx1"/>
                </a:solidFill>
                <a:effectLst/>
                <a:latin typeface="+mn-lt"/>
                <a:ea typeface="+mn-ea"/>
                <a:cs typeface="+mn-cs"/>
              </a:rPr>
              <a:t>o  I have a concrete next step to use something I learned, advance collective impact strategies, or to apply for joint funding for collaborative early childhood work.</a:t>
            </a:r>
            <a:endParaRPr lang="en-US" b="0" dirty="0">
              <a:effectLst/>
            </a:endParaRPr>
          </a:p>
          <a:p>
            <a:r>
              <a:rPr lang="en-US" sz="1200" b="0" i="0" u="none" strike="noStrike" kern="1200" dirty="0">
                <a:solidFill>
                  <a:schemeClr val="tx1"/>
                </a:solidFill>
                <a:effectLst/>
                <a:latin typeface="+mn-lt"/>
                <a:ea typeface="+mn-ea"/>
                <a:cs typeface="+mn-cs"/>
              </a:rPr>
              <a:t> We want to thank you for your decision to join us today.  We are excited to learn with you and to see what emerges as we put our best thinking forward for children. I’ll hand it off to Biz to share what’s ahead during our time together.</a:t>
            </a: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4</a:t>
            </a:fld>
            <a:endParaRPr lang="en-US"/>
          </a:p>
        </p:txBody>
      </p:sp>
    </p:spTree>
    <p:extLst>
      <p:ext uri="{BB962C8B-B14F-4D97-AF65-F5344CB8AC3E}">
        <p14:creationId xmlns:p14="http://schemas.microsoft.com/office/powerpoint/2010/main" val="285101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Biz:</a:t>
            </a:r>
          </a:p>
          <a:p>
            <a:pPr rtl="0"/>
            <a:r>
              <a:rPr lang="en-US" sz="1200" b="0" i="0" u="none" strike="noStrike" kern="1200" dirty="0">
                <a:solidFill>
                  <a:schemeClr val="tx1"/>
                </a:solidFill>
                <a:effectLst/>
                <a:latin typeface="+mn-lt"/>
                <a:ea typeface="+mn-ea"/>
                <a:cs typeface="+mn-cs"/>
              </a:rPr>
              <a:t>Today’s agenda is a JAM </a:t>
            </a:r>
            <a:r>
              <a:rPr lang="en-US" sz="1200" b="0" i="0" u="none" strike="noStrike" kern="1200" dirty="0" err="1">
                <a:solidFill>
                  <a:schemeClr val="tx1"/>
                </a:solidFill>
                <a:effectLst/>
                <a:latin typeface="+mn-lt"/>
                <a:ea typeface="+mn-ea"/>
                <a:cs typeface="+mn-cs"/>
              </a:rPr>
              <a:t>PACKEd</a:t>
            </a:r>
            <a:r>
              <a:rPr lang="en-US" sz="1200" b="0" i="0" u="none" strike="noStrike" kern="1200" dirty="0">
                <a:solidFill>
                  <a:schemeClr val="tx1"/>
                </a:solidFill>
                <a:effectLst/>
                <a:latin typeface="+mn-lt"/>
                <a:ea typeface="+mn-ea"/>
                <a:cs typeface="+mn-cs"/>
              </a:rPr>
              <a:t> one. Please see the slide for our times/sessions AND you may also refer to  the program you received beforehand in your email yesterday. We also have a website that our tech facilitators will be dropping into the chat where you can view the Schedule of the Day and click on the links for the Zoom rooms you’d like to join when we break into concurrent sessions later. You’ll notice that at the end of the day, we’ll be raffling off some great prizes. You must be present to win these prizes, so we hope you can stay with us for the entire day! </a:t>
            </a:r>
            <a:endParaRPr lang="en-US" b="0" dirty="0">
              <a:effectLst/>
            </a:endParaRPr>
          </a:p>
          <a:p>
            <a:pPr rtl="0"/>
            <a:r>
              <a:rPr lang="en-US" sz="1200" b="0" i="0" u="none" strike="noStrike" kern="1200" dirty="0">
                <a:solidFill>
                  <a:schemeClr val="tx1"/>
                </a:solidFill>
                <a:effectLst/>
                <a:latin typeface="+mn-lt"/>
                <a:ea typeface="+mn-ea"/>
                <a:cs typeface="+mn-cs"/>
              </a:rPr>
              <a:t>We have so many amazing speakers...We will engage in our keynote and framing sessions together until about 9:45, then have a block of time where you will be allowed to select which session you attend (JUST LIKE A LIVE conference!) You can either choose to remain in that virtual meeting room for the remainder of the breakout sessions to hear all the different presenters who’ll be joining you in that room, OR choose to move to a different room to hear someone else you’ve been looking forward to learning with today. I can say that after having previewed all the sessions, you can’t choose poorly! We’ll take a break from 11:30 to 12:00</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5</a:t>
            </a:fld>
            <a:endParaRPr lang="en-US"/>
          </a:p>
        </p:txBody>
      </p:sp>
    </p:spTree>
    <p:extLst>
      <p:ext uri="{BB962C8B-B14F-4D97-AF65-F5344CB8AC3E}">
        <p14:creationId xmlns:p14="http://schemas.microsoft.com/office/powerpoint/2010/main" val="422014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Biz: </a:t>
            </a:r>
          </a:p>
          <a:p>
            <a:pPr rtl="0"/>
            <a:r>
              <a:rPr lang="en-US" sz="1200" b="0" i="0" u="none" strike="noStrike" kern="1200" dirty="0">
                <a:solidFill>
                  <a:schemeClr val="tx1"/>
                </a:solidFill>
                <a:effectLst/>
                <a:latin typeface="+mn-lt"/>
                <a:ea typeface="+mn-ea"/>
                <a:cs typeface="+mn-cs"/>
              </a:rPr>
              <a:t>and then around 12:30, we’ll all come back together in this main Zoom room (Use the same link you used to join this meeting, which, again, you can find in your email we sent yesterday, in the event program, and on the website) for a few other presentations, a group discussion, and of course the raffle! </a:t>
            </a:r>
            <a:endParaRPr lang="en-US" b="0" dirty="0">
              <a:effectLst/>
            </a:endParaRPr>
          </a:p>
          <a:p>
            <a:pPr rtl="0"/>
            <a:r>
              <a:rPr lang="en-US" sz="1200" b="0" i="0" u="none" strike="noStrike" kern="1200" dirty="0">
                <a:solidFill>
                  <a:schemeClr val="tx1"/>
                </a:solidFill>
                <a:effectLst/>
                <a:latin typeface="+mn-lt"/>
                <a:ea typeface="+mn-ea"/>
                <a:cs typeface="+mn-cs"/>
              </a:rPr>
              <a:t>Also, after every 15ish minute video presentation, there will be time to virtually engage in real time with the presenters during a short Q&amp;A. We hope this makes this virtual format feel even more engaging and meaningful.</a:t>
            </a:r>
            <a:endParaRPr lang="en-US" b="0" dirty="0">
              <a:effectLst/>
            </a:endParaRPr>
          </a:p>
          <a:p>
            <a:r>
              <a:rPr lang="en-US" sz="1200" b="0" i="0" u="none" strike="noStrike" kern="1200" dirty="0">
                <a:solidFill>
                  <a:schemeClr val="tx1"/>
                </a:solidFill>
                <a:effectLst/>
                <a:latin typeface="+mn-lt"/>
                <a:ea typeface="+mn-ea"/>
                <a:cs typeface="+mn-cs"/>
              </a:rPr>
              <a:t>Let’s talk about some logistics. You’ll notice that you can unmute and mute yourselves as needed. Please stay muted during the presentations, and feel free to unmute yourselves when you’d like to participate during discussions. You can also turn your video off and on as needed. We’d love to see your faces during discussions if possible, but during presentations, we’ll be screen sharing, so there is no need for you to have your videos on if you’d like a break from being on camera! Please make sure you have your chat window open, as we’ll be sharing links and handouts in the chat throughout the day. If you have trouble accessing the chat--or have trouble with any other aspect of Zoom--, see the Zoom Instructions in your event program. You can also reach one of our tech facilitators, Ben Porter, by email at </a:t>
            </a:r>
            <a:r>
              <a:rPr lang="en-US" sz="1200" b="0" i="0" u="sng" strike="noStrike" kern="1200" dirty="0">
                <a:solidFill>
                  <a:schemeClr val="tx1"/>
                </a:solidFill>
                <a:effectLst/>
                <a:latin typeface="+mn-lt"/>
                <a:ea typeface="+mn-ea"/>
                <a:cs typeface="+mn-cs"/>
                <a:hlinkClick r:id="rId3"/>
              </a:rPr>
              <a:t>bennett.w.porter@ssrc.msstate.edu</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6</a:t>
            </a:fld>
            <a:endParaRPr lang="en-US"/>
          </a:p>
        </p:txBody>
      </p:sp>
    </p:spTree>
    <p:extLst>
      <p:ext uri="{BB962C8B-B14F-4D97-AF65-F5344CB8AC3E}">
        <p14:creationId xmlns:p14="http://schemas.microsoft.com/office/powerpoint/2010/main" val="109813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Biz: </a:t>
            </a:r>
          </a:p>
          <a:p>
            <a:pPr rtl="0"/>
            <a:r>
              <a:rPr lang="en-US" sz="1200" b="0" i="0" u="none" strike="noStrike" kern="1200" dirty="0">
                <a:solidFill>
                  <a:schemeClr val="tx1"/>
                </a:solidFill>
                <a:effectLst/>
                <a:latin typeface="+mn-lt"/>
                <a:ea typeface="+mn-ea"/>
                <a:cs typeface="+mn-cs"/>
              </a:rPr>
              <a:t>Before we begin, I’d like to share our day’s norms. On the Slides you’ll see how we ask that everyone participates today. It is our hope that these norms create an engaging, inclusive space for everyone to learn, connect, and grow together. They are:</a:t>
            </a:r>
            <a:endParaRPr lang="en-US" b="0" dirty="0">
              <a:effectLst/>
            </a:endParaRPr>
          </a:p>
          <a:p>
            <a:pPr rtl="0"/>
            <a:r>
              <a:rPr lang="en-US" sz="1200" b="1" i="0" u="none" strike="noStrike" kern="1200" dirty="0">
                <a:solidFill>
                  <a:schemeClr val="tx1"/>
                </a:solidFill>
                <a:effectLst/>
                <a:latin typeface="+mn-lt"/>
                <a:ea typeface="+mn-ea"/>
                <a:cs typeface="+mn-cs"/>
              </a:rPr>
              <a:t>Be 100% present, extending and presuming welcome.</a:t>
            </a:r>
            <a:r>
              <a:rPr lang="en-US" sz="1200" b="0" i="0" u="none" strike="noStrike" kern="1200" dirty="0">
                <a:solidFill>
                  <a:schemeClr val="tx1"/>
                </a:solidFill>
                <a:effectLst/>
                <a:latin typeface="+mn-lt"/>
                <a:ea typeface="+mn-ea"/>
                <a:cs typeface="+mn-cs"/>
              </a:rPr>
              <a:t>  Set aside the usual distractions of things undone from yesterday, things to do tomorrow.  Bring all of yourself to this space. Welcome others and presume that you are welcomed.</a:t>
            </a:r>
            <a:endParaRPr lang="en-US" b="0" dirty="0">
              <a:effectLst/>
            </a:endParaRPr>
          </a:p>
          <a:p>
            <a:pPr rtl="0"/>
            <a:r>
              <a:rPr lang="en-US" sz="1200" b="1" i="0" u="none" strike="noStrike" kern="1200" dirty="0">
                <a:solidFill>
                  <a:schemeClr val="tx1"/>
                </a:solidFill>
                <a:effectLst/>
                <a:latin typeface="+mn-lt"/>
                <a:ea typeface="+mn-ea"/>
                <a:cs typeface="+mn-cs"/>
              </a:rPr>
              <a:t>No fixing.</a:t>
            </a:r>
            <a:r>
              <a:rPr lang="en-US" sz="1200" b="0" i="0" u="none" strike="noStrike" kern="1200" dirty="0">
                <a:solidFill>
                  <a:schemeClr val="tx1"/>
                </a:solidFill>
                <a:effectLst/>
                <a:latin typeface="+mn-lt"/>
                <a:ea typeface="+mn-ea"/>
                <a:cs typeface="+mn-cs"/>
              </a:rPr>
              <a:t> Each of us is here to discover.  We are </a:t>
            </a:r>
            <a:r>
              <a:rPr lang="en-US" sz="1200" b="0" i="1" u="none"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here to set someone else straight, to “fix” or “correct” what we perceive as broken or incorrect in another member of the group.</a:t>
            </a:r>
            <a:endParaRPr lang="en-US" b="0" dirty="0">
              <a:effectLst/>
            </a:endParaRPr>
          </a:p>
          <a:p>
            <a:pPr rtl="0"/>
            <a:r>
              <a:rPr lang="en-US" sz="1200" b="1" i="0" u="none" strike="noStrike" kern="1200" dirty="0">
                <a:solidFill>
                  <a:schemeClr val="tx1"/>
                </a:solidFill>
                <a:effectLst/>
                <a:latin typeface="+mn-lt"/>
                <a:ea typeface="+mn-ea"/>
                <a:cs typeface="+mn-cs"/>
              </a:rPr>
              <a:t>When things get difficult, turn to wonder.</a:t>
            </a:r>
            <a:r>
              <a:rPr lang="en-US" sz="1200" b="0" i="0" u="none" strike="noStrike" kern="1200" dirty="0">
                <a:solidFill>
                  <a:schemeClr val="tx1"/>
                </a:solidFill>
                <a:effectLst/>
                <a:latin typeface="+mn-lt"/>
                <a:ea typeface="+mn-ea"/>
                <a:cs typeface="+mn-cs"/>
              </a:rPr>
              <a:t> If you find yourself disagreeing with another, becoming judgmental, shutting down in defense, try turning to wonder: “I wonder what brought her to this place?”  “I wonder what my reaction teaches me?” “I wonder what he’s feeling right now?”</a:t>
            </a:r>
            <a:endParaRPr lang="en-US" b="0" dirty="0">
              <a:effectLst/>
            </a:endParaRPr>
          </a:p>
          <a:p>
            <a:pPr rtl="0"/>
            <a:r>
              <a:rPr lang="en-US" sz="1200" b="1" i="0" u="none" strike="noStrike" kern="1200" dirty="0">
                <a:solidFill>
                  <a:schemeClr val="tx1"/>
                </a:solidFill>
                <a:effectLst/>
                <a:latin typeface="+mn-lt"/>
                <a:ea typeface="+mn-ea"/>
                <a:cs typeface="+mn-cs"/>
              </a:rPr>
              <a:t>Suspend judgment.</a:t>
            </a:r>
            <a:r>
              <a:rPr lang="en-US" sz="1200" b="0" i="0" u="none" strike="noStrike" kern="1200" dirty="0">
                <a:solidFill>
                  <a:schemeClr val="tx1"/>
                </a:solidFill>
                <a:effectLst/>
                <a:latin typeface="+mn-lt"/>
                <a:ea typeface="+mn-ea"/>
                <a:cs typeface="+mn-cs"/>
              </a:rPr>
              <a:t>  Set aside your judgments.  By creating a space between judgments and reactions, we can listen to the other, and to ourselves, more fully, and thus our perspectives, decisions and actions are more informed.</a:t>
            </a:r>
            <a:endParaRPr lang="en-US" b="0" dirty="0">
              <a:effectLst/>
            </a:endParaRPr>
          </a:p>
          <a:p>
            <a:pPr rtl="0"/>
            <a:r>
              <a:rPr lang="en-US" sz="1200" b="0" i="0" u="none" strike="noStrike" kern="1200" dirty="0">
                <a:solidFill>
                  <a:schemeClr val="tx1"/>
                </a:solidFill>
                <a:effectLst/>
                <a:latin typeface="+mn-lt"/>
                <a:ea typeface="+mn-ea"/>
                <a:cs typeface="+mn-cs"/>
              </a:rPr>
              <a:t>I have no doubt that we’ll all be able to engage full and bring our whole selves to our sessions today! So, without future delay, I am excited to present our first speaker.</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STOP SHARING SLIDES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Biz: </a:t>
            </a:r>
          </a:p>
          <a:p>
            <a:pPr rtl="0"/>
            <a:r>
              <a:rPr lang="en-US" sz="1200" b="0" i="0" u="none" strike="noStrike" kern="1200" dirty="0">
                <a:solidFill>
                  <a:schemeClr val="tx1"/>
                </a:solidFill>
                <a:effectLst/>
                <a:latin typeface="+mn-lt"/>
                <a:ea typeface="+mn-ea"/>
                <a:cs typeface="+mn-cs"/>
              </a:rPr>
              <a:t>You may recognize Dr. Susan </a:t>
            </a:r>
            <a:r>
              <a:rPr lang="en-US" sz="1200" b="0" i="0" u="none" strike="noStrike" kern="1200" dirty="0" err="1">
                <a:solidFill>
                  <a:schemeClr val="tx1"/>
                </a:solidFill>
                <a:effectLst/>
                <a:latin typeface="+mn-lt"/>
                <a:ea typeface="+mn-ea"/>
                <a:cs typeface="+mn-cs"/>
              </a:rPr>
              <a:t>Buttross’s</a:t>
            </a:r>
            <a:r>
              <a:rPr lang="en-US" sz="1200" b="0" i="0" u="none" strike="noStrike" kern="1200" dirty="0">
                <a:solidFill>
                  <a:schemeClr val="tx1"/>
                </a:solidFill>
                <a:effectLst/>
                <a:latin typeface="+mn-lt"/>
                <a:ea typeface="+mn-ea"/>
                <a:cs typeface="+mn-cs"/>
              </a:rPr>
              <a:t> voice from her MPB radio show. As the principal investigator of the Child Health &amp; Development Project: Mississippi Thrive!, developmental and behavioral pediatrician ,and medical director for the Center for the Advancement of Youth at the University of Mississippi Medical Center, Dr. Buttross has a long professional history of caring for Mississippi children. We are thrilled to welcome her today!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START DR. B’S VIDEO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13557357-F721-4DCB-A9AF-B42BFA579A5F}" type="slidenum">
              <a:rPr lang="en-US" smtClean="0"/>
              <a:t>7</a:t>
            </a:fld>
            <a:endParaRPr lang="en-US"/>
          </a:p>
        </p:txBody>
      </p:sp>
    </p:spTree>
    <p:extLst>
      <p:ext uri="{BB962C8B-B14F-4D97-AF65-F5344CB8AC3E}">
        <p14:creationId xmlns:p14="http://schemas.microsoft.com/office/powerpoint/2010/main" val="222156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D0CE-92FE-4AC6-A772-95820777F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EE5F0-F19F-4EB1-9E62-AFA437202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EE394-007C-4414-9123-2923F8982A27}"/>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D6B86B34-E036-4E04-846D-3CE0A5229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A28F4-5B87-4E3A-A4A7-831A51E9E7AC}"/>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18777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2CCA-A923-4DE5-ADE2-25D04544B7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DADCFD-BF38-45FF-ABB7-50742C3E2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8BBDF-50E8-4B89-A025-F82F301A71AD}"/>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85E48256-3F72-44C6-ADFA-D8CE87413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1ECB2-DA47-4889-A55E-72968CC5E03B}"/>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115217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59790-C62E-40FF-9CBE-55F003AFA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A2E418-2292-425C-A887-E6ACE034F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4BC8E-52BB-4749-8AAD-54C02BB962DB}"/>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F3E89908-CB01-44A3-AC7B-08337C4AC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4FC3-F0C2-4302-9AA5-5427FBCBCD3D}"/>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303210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155F-5B1B-43E3-B030-E0F1ECD72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10413-93B7-4016-87A4-BD2C9FB45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65649D-07CE-4985-881E-DF68789A551E}"/>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39629872-9DA3-41B8-A3C7-942D60413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2A9C8-ED45-4795-B507-2EA7467F8E40}"/>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206757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9708-82DD-4E15-84A9-BD24CCF31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D8316-3053-4948-AFDE-D61340ACA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8A9E6-9667-4785-9747-F7306A9A3B6A}"/>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5DA2D015-C58E-445B-955B-4600C2B22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1D9C5-D643-4F70-93EB-1E95ACCD1376}"/>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348208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7E49-5D7B-4CB9-9C2C-9B1C4E6B7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8BDEF-C88D-4246-9A69-BFE045E37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B4B7E-8D40-4069-933B-4E182D173DA1}"/>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B4577B5C-6021-4A34-B145-0CE8FD30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EFB81-A4C5-4FF3-A943-39B8C1C8EABC}"/>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17928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5B6D-1E21-41A9-947B-192A1C1C8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0D966-99D6-40C2-B9D5-CA6BEB94B4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ADC3B-98C7-4D40-845F-560B92918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83F1E3-103F-43DE-806A-423BF15B8FAD}"/>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6" name="Footer Placeholder 5">
            <a:extLst>
              <a:ext uri="{FF2B5EF4-FFF2-40B4-BE49-F238E27FC236}">
                <a16:creationId xmlns:a16="http://schemas.microsoft.com/office/drawing/2014/main" id="{D8119025-13A8-4634-A1A4-40BBC88F5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EE15-1DC5-42C3-9CDF-E938A82C7967}"/>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160481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A8DE-C21C-4A25-9702-B2D84D72E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A0EA6-040A-4C6A-A12C-B2F969C9D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40130-7E76-4DBA-B1F3-A3432DF31A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BF454-31E4-4A4A-A74D-47457A56B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7EDD36-C418-4075-AFEB-24B9789F69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4BA299-CF68-4E54-B060-31F242DF1309}"/>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8" name="Footer Placeholder 7">
            <a:extLst>
              <a:ext uri="{FF2B5EF4-FFF2-40B4-BE49-F238E27FC236}">
                <a16:creationId xmlns:a16="http://schemas.microsoft.com/office/drawing/2014/main" id="{3A65EBA9-D44D-44A9-A388-3C708B5CDE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9A50C6-7653-4F92-BBFE-3F308D5DEEDF}"/>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216422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27F1-E6CF-4505-80B7-3DEE5E3B1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57F3AD-415D-4062-99CD-45A257C38E7F}"/>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4" name="Footer Placeholder 3">
            <a:extLst>
              <a:ext uri="{FF2B5EF4-FFF2-40B4-BE49-F238E27FC236}">
                <a16:creationId xmlns:a16="http://schemas.microsoft.com/office/drawing/2014/main" id="{C37ED80C-C3D6-48CC-AEBB-8A5496A54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A0394-D2C6-4D9C-AB97-B58A84763B9D}"/>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307327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B7B7F-D166-474E-9CE2-182E1C0A7D5A}"/>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3" name="Footer Placeholder 2">
            <a:extLst>
              <a:ext uri="{FF2B5EF4-FFF2-40B4-BE49-F238E27FC236}">
                <a16:creationId xmlns:a16="http://schemas.microsoft.com/office/drawing/2014/main" id="{44A701E2-9080-48DC-A5BE-C06A40BAA7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DD856D-A904-48D0-94EF-8C48E51BCF63}"/>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3155454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3855-6009-4716-AA84-04C3C3CA0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56FCBC-A3E2-4FA6-BFE5-130C330F8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E3D436-6A26-4EFF-89FF-609A4D96A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BCDCC-5256-4878-A5EC-A4E3E998C6EA}"/>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6" name="Footer Placeholder 5">
            <a:extLst>
              <a:ext uri="{FF2B5EF4-FFF2-40B4-BE49-F238E27FC236}">
                <a16:creationId xmlns:a16="http://schemas.microsoft.com/office/drawing/2014/main" id="{004220AA-2B0D-4329-A399-BEB8E550F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D9688-16AE-4408-8B12-271D11C3CDC6}"/>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74787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707A-ABA5-4EFC-9682-0CB32E677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309A9-E162-4BEB-8B64-4CCE5A5C8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2546A-00E4-471C-97C2-7D2B71CE5008}"/>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F57F2258-BE71-421F-A486-14CE6F8C9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C0C07-1CA6-4A76-ADF2-D6E052E74E6F}"/>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3269791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768D-3AB2-404F-9ACC-E9EFC6CC9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EF9DB2-23B5-43F9-8BF0-AD55ECFED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636AB-ACAC-4B9B-9D2E-9A6172021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FF1D9-452C-4D14-9C71-5B75E441BDB1}"/>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6" name="Footer Placeholder 5">
            <a:extLst>
              <a:ext uri="{FF2B5EF4-FFF2-40B4-BE49-F238E27FC236}">
                <a16:creationId xmlns:a16="http://schemas.microsoft.com/office/drawing/2014/main" id="{EA9440B0-78AC-4378-96AF-44122CC32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24A03-5EC7-4AA6-BB0F-AD20903A8C8C}"/>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134390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0240-54D0-42CA-92BD-EF28D898C8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B063D-ADDB-49A5-B083-B3D578A03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B3FC5-9E7D-4410-B975-DB006002E229}"/>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89D2E029-6489-4213-B5EA-3524CB64F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07D7F-90DA-4F3F-A60B-4309EB0DE515}"/>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288844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6D5A5-AC34-4513-8D57-9308F0A65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2C8D4-557A-4AE8-849F-245038BEF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87F4C-8134-410B-B157-747910275D66}"/>
              </a:ext>
            </a:extLst>
          </p:cNvPr>
          <p:cNvSpPr>
            <a:spLocks noGrp="1"/>
          </p:cNvSpPr>
          <p:nvPr>
            <p:ph type="dt" sz="half" idx="10"/>
          </p:nvPr>
        </p:nvSpPr>
        <p:spPr/>
        <p:txBody>
          <a:body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6228CCBD-EAE4-4CE9-AA4D-35EF8E602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BB24B-2EFC-4655-B49C-8737CDC3BC99}"/>
              </a:ext>
            </a:extLst>
          </p:cNvPr>
          <p:cNvSpPr>
            <a:spLocks noGrp="1"/>
          </p:cNvSpPr>
          <p:nvPr>
            <p:ph type="sldNum" sz="quarter" idx="12"/>
          </p:nvPr>
        </p:nvSpPr>
        <p:spPr/>
        <p:txBody>
          <a:bodyPr/>
          <a:lstStyle/>
          <a:p>
            <a:fld id="{7756D241-DD40-4554-A165-262D2247E91F}" type="slidenum">
              <a:rPr lang="en-US" smtClean="0"/>
              <a:t>‹#›</a:t>
            </a:fld>
            <a:endParaRPr lang="en-US"/>
          </a:p>
        </p:txBody>
      </p:sp>
    </p:spTree>
    <p:extLst>
      <p:ext uri="{BB962C8B-B14F-4D97-AF65-F5344CB8AC3E}">
        <p14:creationId xmlns:p14="http://schemas.microsoft.com/office/powerpoint/2010/main" val="154113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FE2B-5AB9-4E59-9B75-569A41819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E1770-8D00-4A34-A246-AD823CB4F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1774D-90A8-4784-AA07-5D1CD9F0BA60}"/>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66B4F672-B452-48BD-8BCA-61E5B1B0F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8FFD8-3728-43BA-8D2A-C635D8249CD3}"/>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249949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F55A-906F-46A5-B4E2-7C0E48F62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16AE3-20D8-4DF6-8DF1-08FDE49BD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AD6983-81E5-41B5-B97B-6EFFE136B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CECA21-DE81-4A93-9A81-7FF4939DAED9}"/>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6" name="Footer Placeholder 5">
            <a:extLst>
              <a:ext uri="{FF2B5EF4-FFF2-40B4-BE49-F238E27FC236}">
                <a16:creationId xmlns:a16="http://schemas.microsoft.com/office/drawing/2014/main" id="{C0661616-AAB5-4347-A69A-2D2CAA8F8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8FA48-15A5-4C75-8A9C-B89A8E3DF93D}"/>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287569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205B-B903-4014-B930-8CB8469A5F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65D0BF-1DC2-42FF-8CD7-FE876DE2B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65038-2E53-4F75-8670-26C4DC82D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421E81-7952-4035-AFE9-D4606B245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C342C0-F833-45F2-B80B-DFE13726C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DD1A3-B9BD-4138-A4D3-F6576E3488DC}"/>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8" name="Footer Placeholder 7">
            <a:extLst>
              <a:ext uri="{FF2B5EF4-FFF2-40B4-BE49-F238E27FC236}">
                <a16:creationId xmlns:a16="http://schemas.microsoft.com/office/drawing/2014/main" id="{749B28A2-8D10-43F8-8E5F-6A8F95911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4366D3-E8D9-4CBB-972A-FC46F5873747}"/>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136712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ED88-56B3-47B1-AD5D-FCA9351BF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496909-48FB-4BDA-8980-4495E9B81CB3}"/>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4" name="Footer Placeholder 3">
            <a:extLst>
              <a:ext uri="{FF2B5EF4-FFF2-40B4-BE49-F238E27FC236}">
                <a16:creationId xmlns:a16="http://schemas.microsoft.com/office/drawing/2014/main" id="{97308098-064C-49F1-9902-BFD0E74B0A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9E5E49-605B-44CD-BE6A-56D21968DEE6}"/>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69280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3F2B7-DB88-4B1E-8439-C7D5D0A8E08B}"/>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3" name="Footer Placeholder 2">
            <a:extLst>
              <a:ext uri="{FF2B5EF4-FFF2-40B4-BE49-F238E27FC236}">
                <a16:creationId xmlns:a16="http://schemas.microsoft.com/office/drawing/2014/main" id="{D1A7F5C5-E01B-43C8-9BFC-4A32153E0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34FAF2-793B-4D70-8382-E8A3AA7A6CFF}"/>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252670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4F38-0794-4D37-99B4-6C71C578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0082E-697A-46C3-87CA-BEC972229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92411-22FD-4D04-9244-F6AC3598D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C4026-D520-42E7-BDB1-941E231CEFCB}"/>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6" name="Footer Placeholder 5">
            <a:extLst>
              <a:ext uri="{FF2B5EF4-FFF2-40B4-BE49-F238E27FC236}">
                <a16:creationId xmlns:a16="http://schemas.microsoft.com/office/drawing/2014/main" id="{4CC0A1BD-499A-4FFA-89A6-92E1F3767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D83DB-70E4-432A-AA03-0757E88D3DB0}"/>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386155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ABA7-0048-49AF-942F-0A3AACA71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D836A-FE19-480A-AEAC-AF5282706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03989-881C-4F98-9E36-99CBEBB35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740B9-2D3E-4E0E-8F28-740EE02D8391}"/>
              </a:ext>
            </a:extLst>
          </p:cNvPr>
          <p:cNvSpPr>
            <a:spLocks noGrp="1"/>
          </p:cNvSpPr>
          <p:nvPr>
            <p:ph type="dt" sz="half" idx="10"/>
          </p:nvPr>
        </p:nvSpPr>
        <p:spPr/>
        <p:txBody>
          <a:bodyPr/>
          <a:lstStyle/>
          <a:p>
            <a:fld id="{A81A29CC-72E0-431C-A481-592ADE1CF277}" type="datetimeFigureOut">
              <a:rPr lang="en-US" smtClean="0"/>
              <a:t>1/7/2021</a:t>
            </a:fld>
            <a:endParaRPr lang="en-US"/>
          </a:p>
        </p:txBody>
      </p:sp>
      <p:sp>
        <p:nvSpPr>
          <p:cNvPr id="6" name="Footer Placeholder 5">
            <a:extLst>
              <a:ext uri="{FF2B5EF4-FFF2-40B4-BE49-F238E27FC236}">
                <a16:creationId xmlns:a16="http://schemas.microsoft.com/office/drawing/2014/main" id="{D1E215D0-FC92-4EF9-B310-309ECBB6B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21021-00FC-4F2B-B487-2598F0AB8BFA}"/>
              </a:ext>
            </a:extLst>
          </p:cNvPr>
          <p:cNvSpPr>
            <a:spLocks noGrp="1"/>
          </p:cNvSpPr>
          <p:nvPr>
            <p:ph type="sldNum" sz="quarter" idx="12"/>
          </p:nvPr>
        </p:nvSpPr>
        <p:spPr/>
        <p:txBody>
          <a:bodyPr/>
          <a:lstStyle/>
          <a:p>
            <a:fld id="{9FF7CC0A-4D62-47D7-8325-809E20DE02B1}" type="slidenum">
              <a:rPr lang="en-US" smtClean="0"/>
              <a:t>‹#›</a:t>
            </a:fld>
            <a:endParaRPr lang="en-US"/>
          </a:p>
        </p:txBody>
      </p:sp>
    </p:spTree>
    <p:extLst>
      <p:ext uri="{BB962C8B-B14F-4D97-AF65-F5344CB8AC3E}">
        <p14:creationId xmlns:p14="http://schemas.microsoft.com/office/powerpoint/2010/main" val="142011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41C57-6036-4D29-B4E4-7A59E1249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231A07-2BE4-4619-A01A-84B3FB7D9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D3FEC-B384-4D29-8BDA-BAFA7959B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A29CC-72E0-431C-A481-592ADE1CF277}" type="datetimeFigureOut">
              <a:rPr lang="en-US" smtClean="0"/>
              <a:t>1/7/2021</a:t>
            </a:fld>
            <a:endParaRPr lang="en-US"/>
          </a:p>
        </p:txBody>
      </p:sp>
      <p:sp>
        <p:nvSpPr>
          <p:cNvPr id="5" name="Footer Placeholder 4">
            <a:extLst>
              <a:ext uri="{FF2B5EF4-FFF2-40B4-BE49-F238E27FC236}">
                <a16:creationId xmlns:a16="http://schemas.microsoft.com/office/drawing/2014/main" id="{503D0595-4893-42E2-8B15-5510A6901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63F0-CB9B-429C-A7D6-63CEEB40C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7CC0A-4D62-47D7-8325-809E20DE02B1}" type="slidenum">
              <a:rPr lang="en-US" smtClean="0"/>
              <a:t>‹#›</a:t>
            </a:fld>
            <a:endParaRPr lang="en-US"/>
          </a:p>
        </p:txBody>
      </p:sp>
    </p:spTree>
    <p:extLst>
      <p:ext uri="{BB962C8B-B14F-4D97-AF65-F5344CB8AC3E}">
        <p14:creationId xmlns:p14="http://schemas.microsoft.com/office/powerpoint/2010/main" val="14430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D2565-CB36-4356-894C-FC1356157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FF9DE-E66D-47B6-AF34-6F2D45848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550-50FD-4B61-AB6B-38BA43D6D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58D2C-C807-42B2-BB0C-77E3A37F6A55}" type="datetimeFigureOut">
              <a:rPr lang="en-US" smtClean="0"/>
              <a:t>1/7/2021</a:t>
            </a:fld>
            <a:endParaRPr lang="en-US"/>
          </a:p>
        </p:txBody>
      </p:sp>
      <p:sp>
        <p:nvSpPr>
          <p:cNvPr id="5" name="Footer Placeholder 4">
            <a:extLst>
              <a:ext uri="{FF2B5EF4-FFF2-40B4-BE49-F238E27FC236}">
                <a16:creationId xmlns:a16="http://schemas.microsoft.com/office/drawing/2014/main" id="{92B0C891-8125-4E5F-8F22-BA0A3232C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54B22-CB4B-41CB-9408-EFE36A47A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6D241-DD40-4554-A165-262D2247E91F}" type="slidenum">
              <a:rPr lang="en-US" smtClean="0"/>
              <a:t>‹#›</a:t>
            </a:fld>
            <a:endParaRPr lang="en-US"/>
          </a:p>
        </p:txBody>
      </p:sp>
    </p:spTree>
    <p:extLst>
      <p:ext uri="{BB962C8B-B14F-4D97-AF65-F5344CB8AC3E}">
        <p14:creationId xmlns:p14="http://schemas.microsoft.com/office/powerpoint/2010/main" val="4076557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msearlylearning.org/save-the-date-for-the-forum-for-the-futu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searlylearning.org/save-the-date-for-the-forum-for-the-futu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bennett.w.porter@ssrc.msstate.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660183B9-451D-4EA3-9633-D2F4EC95C2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DE25D0AE-EA96-4760-9E37-46C6273B5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6">
              <a:extLst>
                <a:ext uri="{FF2B5EF4-FFF2-40B4-BE49-F238E27FC236}">
                  <a16:creationId xmlns:a16="http://schemas.microsoft.com/office/drawing/2014/main" id="{C7174242-A1F2-4E5E-BDFE-FD18ECEF1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40ACF64-CF99-4172-A0AF-1844EC755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AB4F3357-5BB3-4AF9-86DC-E97DBE52C5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DEBA9D41-EF1C-452D-934C-B2216429C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1B8DD2A3-1BCA-4D1E-A1F8-9A668FD738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FAD919CD-F359-4D5B-BBFE-DC84003C99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B50C4136-ABB4-4178-A689-EAA873EC2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EA66BA06-5D0B-407C-8252-6FDB6D3EA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944AD8DF-7478-4700-8A6E-62D4FFDB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40E4E79E-072F-468F-8A07-BFBA25DA15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E96E1C69-1B69-4932-864C-CF2574954E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5546A358-3E00-457F-99FB-260BCFD5B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844E8F38-703F-4A53-ADF5-6C7B32C27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A22506B8-2A19-41D5-A0EF-8E039DD0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91E4A00F-9409-4595-A66C-290FCA7D1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3959A629-7D66-42D7-BD74-05B9C6469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32BDA321-6FB4-4900-BA33-A590F05C3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E64434AF-3D4A-40BF-B473-96FF81DBF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2ECE8254-788A-4B6C-BF28-CCE1BEB83E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2" name="Isosceles Triangle 39">
              <a:extLst>
                <a:ext uri="{FF2B5EF4-FFF2-40B4-BE49-F238E27FC236}">
                  <a16:creationId xmlns:a16="http://schemas.microsoft.com/office/drawing/2014/main" id="{15836F00-8CF1-4ABC-A843-6C8224AED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62E89F-FA5A-4D78-B280-E09DF8DAA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B94DB8-5D87-4C28-9916-BF8567B760F7}"/>
              </a:ext>
            </a:extLst>
          </p:cNvPr>
          <p:cNvSpPr>
            <a:spLocks noGrp="1"/>
          </p:cNvSpPr>
          <p:nvPr>
            <p:ph type="title"/>
          </p:nvPr>
        </p:nvSpPr>
        <p:spPr>
          <a:xfrm>
            <a:off x="1839519" y="4742060"/>
            <a:ext cx="8833104" cy="731520"/>
          </a:xfrm>
        </p:spPr>
        <p:txBody>
          <a:bodyPr vert="horz" lIns="91440" tIns="45720" rIns="91440" bIns="45720" rtlCol="0" anchor="b">
            <a:noAutofit/>
          </a:bodyPr>
          <a:lstStyle/>
          <a:p>
            <a:pPr algn="ctr"/>
            <a:r>
              <a:rPr lang="en-US" sz="8800" dirty="0">
                <a:solidFill>
                  <a:srgbClr val="FFFFFE"/>
                </a:solidFill>
              </a:rPr>
              <a:t>Welcome! </a:t>
            </a:r>
          </a:p>
        </p:txBody>
      </p:sp>
      <p:pic>
        <p:nvPicPr>
          <p:cNvPr id="5" name="Content Placeholder 4" descr="Text&#10;&#10;Description automatically generated">
            <a:extLst>
              <a:ext uri="{FF2B5EF4-FFF2-40B4-BE49-F238E27FC236}">
                <a16:creationId xmlns:a16="http://schemas.microsoft.com/office/drawing/2014/main" id="{48D54DFF-D3EC-49F8-BB9E-486DF85D97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24"/>
          <a:stretch/>
        </p:blipFill>
        <p:spPr>
          <a:xfrm>
            <a:off x="20" y="10"/>
            <a:ext cx="12188932" cy="4123934"/>
          </a:xfrm>
          <a:prstGeom prst="rect">
            <a:avLst/>
          </a:prstGeom>
        </p:spPr>
      </p:pic>
    </p:spTree>
    <p:extLst>
      <p:ext uri="{BB962C8B-B14F-4D97-AF65-F5344CB8AC3E}">
        <p14:creationId xmlns:p14="http://schemas.microsoft.com/office/powerpoint/2010/main" val="335336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62C7E-D94B-4662-8F46-57485958E0A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 collaborative event</a:t>
            </a:r>
          </a:p>
        </p:txBody>
      </p:sp>
      <p:pic>
        <p:nvPicPr>
          <p:cNvPr id="12" name="Picture 11" descr="A picture containing text&#10;&#10;Description automatically generated">
            <a:extLst>
              <a:ext uri="{FF2B5EF4-FFF2-40B4-BE49-F238E27FC236}">
                <a16:creationId xmlns:a16="http://schemas.microsoft.com/office/drawing/2014/main" id="{30ECCDE2-D1D2-4AA3-8AD2-5AC52F251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521060"/>
            <a:ext cx="3425609" cy="1570979"/>
          </a:xfrm>
          <a:prstGeom prst="rect">
            <a:avLst/>
          </a:prstGeom>
        </p:spPr>
      </p:pic>
      <p:pic>
        <p:nvPicPr>
          <p:cNvPr id="15" name="Picture 14" descr="Text&#10;&#10;Description automatically generated">
            <a:extLst>
              <a:ext uri="{FF2B5EF4-FFF2-40B4-BE49-F238E27FC236}">
                <a16:creationId xmlns:a16="http://schemas.microsoft.com/office/drawing/2014/main" id="{036CAF20-8EFF-4D45-AF61-B5D4D4E1B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1855926"/>
            <a:ext cx="3433324" cy="901247"/>
          </a:xfrm>
          <a:prstGeom prst="rect">
            <a:avLst/>
          </a:prstGeom>
        </p:spPr>
      </p:pic>
      <p:cxnSp>
        <p:nvCxnSpPr>
          <p:cNvPr id="29" name="Straight Connector 2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Logo, company name&#10;&#10;Description automatically generated">
            <a:extLst>
              <a:ext uri="{FF2B5EF4-FFF2-40B4-BE49-F238E27FC236}">
                <a16:creationId xmlns:a16="http://schemas.microsoft.com/office/drawing/2014/main" id="{7F4692EB-CBFD-4423-B935-725E26E4CA7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449725" y="1301689"/>
            <a:ext cx="3423916" cy="2054349"/>
          </a:xfrm>
          <a:prstGeom prst="rect">
            <a:avLst/>
          </a:prstGeom>
        </p:spPr>
      </p:pic>
      <p:cxnSp>
        <p:nvCxnSpPr>
          <p:cNvPr id="31" name="Straight Connector 3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AutoShape 2">
            <a:extLst>
              <a:ext uri="{FF2B5EF4-FFF2-40B4-BE49-F238E27FC236}">
                <a16:creationId xmlns:a16="http://schemas.microsoft.com/office/drawing/2014/main" id="{A35EDBEC-C7EB-4734-A935-894D38BB66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608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baseball players standing on top of a grass covered field&#10;&#10;Description generated with high confidence">
            <a:extLst>
              <a:ext uri="{FF2B5EF4-FFF2-40B4-BE49-F238E27FC236}">
                <a16:creationId xmlns:a16="http://schemas.microsoft.com/office/drawing/2014/main" id="{71F8B02A-324B-41D8-942F-8D838D1BE8CB}"/>
              </a:ext>
            </a:extLst>
          </p:cNvPr>
          <p:cNvPicPr>
            <a:picLocks noChangeAspect="1"/>
          </p:cNvPicPr>
          <p:nvPr/>
        </p:nvPicPr>
        <p:blipFill rotWithShape="1">
          <a:blip r:embed="rId3"/>
          <a:srcRect l="6266" r="-289" b="-192"/>
          <a:stretch/>
        </p:blipFill>
        <p:spPr>
          <a:xfrm>
            <a:off x="4446" y="-4390"/>
            <a:ext cx="3115147" cy="6860634"/>
          </a:xfrm>
          <a:prstGeom prst="rect">
            <a:avLst/>
          </a:prstGeom>
        </p:spPr>
      </p:pic>
      <p:sp>
        <p:nvSpPr>
          <p:cNvPr id="5" name="Content Placeholder 2">
            <a:extLst>
              <a:ext uri="{FF2B5EF4-FFF2-40B4-BE49-F238E27FC236}">
                <a16:creationId xmlns:a16="http://schemas.microsoft.com/office/drawing/2014/main" id="{10FEE0B7-5FE8-4D06-BCFF-17F7F882BCE3}"/>
              </a:ext>
            </a:extLst>
          </p:cNvPr>
          <p:cNvSpPr>
            <a:spLocks noGrp="1"/>
          </p:cNvSpPr>
          <p:nvPr/>
        </p:nvSpPr>
        <p:spPr>
          <a:xfrm>
            <a:off x="4559168" y="1259528"/>
            <a:ext cx="6188150" cy="52488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2" name="TextBox 1">
            <a:extLst>
              <a:ext uri="{FF2B5EF4-FFF2-40B4-BE49-F238E27FC236}">
                <a16:creationId xmlns:a16="http://schemas.microsoft.com/office/drawing/2014/main" id="{292B9C06-4022-432A-BD65-C3A5CCCC13C9}"/>
              </a:ext>
            </a:extLst>
          </p:cNvPr>
          <p:cNvSpPr txBox="1"/>
          <p:nvPr/>
        </p:nvSpPr>
        <p:spPr>
          <a:xfrm>
            <a:off x="3539442" y="322111"/>
            <a:ext cx="69004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Goudy Old Style"/>
                <a:ea typeface="+mn-ea"/>
                <a:cs typeface="+mn-cs"/>
              </a:rPr>
              <a:t>​Goals</a:t>
            </a:r>
          </a:p>
        </p:txBody>
      </p:sp>
      <p:sp>
        <p:nvSpPr>
          <p:cNvPr id="3" name="TextBox 2">
            <a:extLst>
              <a:ext uri="{FF2B5EF4-FFF2-40B4-BE49-F238E27FC236}">
                <a16:creationId xmlns:a16="http://schemas.microsoft.com/office/drawing/2014/main" id="{0178CD90-647A-44BB-BFDD-44C60742F9C7}"/>
              </a:ext>
            </a:extLst>
          </p:cNvPr>
          <p:cNvSpPr txBox="1"/>
          <p:nvPr/>
        </p:nvSpPr>
        <p:spPr>
          <a:xfrm>
            <a:off x="3270608" y="1652594"/>
            <a:ext cx="876526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base"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overall goal of the Forum for the Future is to offer an opportunity to share resources, data, information, and communication around how to talk about early childhood development with cross-sector partners and community members with shared visions and foster equitable systems strategies in the early childhood community in Mississippi. </a:t>
            </a:r>
          </a:p>
          <a:p>
            <a:pPr marL="0" marR="0" lvl="0" indent="0" algn="just" defTabSz="457200" rtl="0" eaLnBrk="1" fontAlgn="base" latinLnBrk="0" hangingPunct="1">
              <a:lnSpc>
                <a:spcPct val="110000"/>
              </a:lnSpc>
              <a:spcBef>
                <a:spcPts val="0"/>
              </a:spcBef>
              <a:spcAft>
                <a:spcPts val="0"/>
              </a:spcAft>
              <a:buClrTx/>
              <a:buSzTx/>
              <a:buFontTx/>
              <a:buNone/>
              <a:tabLst/>
              <a:defRPr/>
            </a:pPr>
            <a:endParaRPr lang="en-US" sz="2000" dirty="0">
              <a:solidFill>
                <a:prstClr val="black"/>
              </a:solidFill>
              <a:latin typeface="Calibri" panose="020F0502020204030204" pitchFamily="34" charset="0"/>
              <a:cs typeface="Calibri" panose="020F0502020204030204" pitchFamily="34" charset="0"/>
            </a:endParaRPr>
          </a:p>
          <a:p>
            <a:pPr marL="0" marR="0" lvl="0" indent="0" algn="just" defTabSz="457200" rtl="0" eaLnBrk="1" fontAlgn="base" latinLnBrk="0" hangingPunct="1">
              <a:lnSpc>
                <a:spcPct val="11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457200" rtl="0" eaLnBrk="1" fontAlgn="auto" latinLnBrk="0" hangingPunct="1">
              <a:lnSpc>
                <a:spcPct val="11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additional goal of this specific Forum,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Communicating About the Early Years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to provide opportunities to learn from each other in order to co-create aligned messaging across early childhood groups statewide so that families are not confused/overwhelmed by various messages.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34890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picnic table&#10;&#10;Description generated with very high confidence">
            <a:extLst>
              <a:ext uri="{FF2B5EF4-FFF2-40B4-BE49-F238E27FC236}">
                <a16:creationId xmlns:a16="http://schemas.microsoft.com/office/drawing/2014/main" id="{7A1C7C44-A6C9-4C7E-9C57-7C7B9A26D30B}"/>
              </a:ext>
            </a:extLst>
          </p:cNvPr>
          <p:cNvPicPr>
            <a:picLocks noChangeAspect="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8800"/>
                    </a14:imgEffect>
                    <a14:imgEffect>
                      <a14:saturation sat="0"/>
                    </a14:imgEffect>
                  </a14:imgLayer>
                </a14:imgProps>
              </a:ext>
              <a:ext uri="{28A0092B-C50C-407E-A947-70E740481C1C}">
                <a14:useLocalDpi xmlns:a14="http://schemas.microsoft.com/office/drawing/2010/main" val="0"/>
              </a:ext>
            </a:extLst>
          </a:blip>
          <a:srcRect l="70388" t="1068" r="3563" b="14591"/>
          <a:stretch/>
        </p:blipFill>
        <p:spPr>
          <a:xfrm>
            <a:off x="9010952" y="10"/>
            <a:ext cx="3176039" cy="6861780"/>
          </a:xfrm>
          <a:prstGeom prst="rect">
            <a:avLst/>
          </a:prstGeom>
        </p:spPr>
      </p:pic>
      <p:sp>
        <p:nvSpPr>
          <p:cNvPr id="3" name="TextBox 2">
            <a:extLst>
              <a:ext uri="{FF2B5EF4-FFF2-40B4-BE49-F238E27FC236}">
                <a16:creationId xmlns:a16="http://schemas.microsoft.com/office/drawing/2014/main" id="{00B15C5C-5345-45EF-B823-45D21423E3CB}"/>
              </a:ext>
            </a:extLst>
          </p:cNvPr>
          <p:cNvSpPr txBox="1"/>
          <p:nvPr/>
        </p:nvSpPr>
        <p:spPr>
          <a:xfrm>
            <a:off x="0" y="-89769"/>
            <a:ext cx="700623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Goudy Old Style"/>
                <a:ea typeface="+mn-ea"/>
                <a:cs typeface="+mn-cs"/>
              </a:rPr>
              <a:t>​Objectives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4472C4">
                  <a:lumMod val="50000"/>
                </a:srgbClr>
              </a:solidFill>
              <a:effectLst/>
              <a:uLnTx/>
              <a:uFillTx/>
              <a:latin typeface="Goudy Old Styl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Goudy Old Style"/>
                <a:ea typeface="+mn-ea"/>
                <a:cs typeface="+mn-cs"/>
              </a:rPr>
              <a:t>We want attendees to:</a:t>
            </a:r>
          </a:p>
        </p:txBody>
      </p:sp>
      <p:sp>
        <p:nvSpPr>
          <p:cNvPr id="5" name="TextBox 4">
            <a:extLst>
              <a:ext uri="{FF2B5EF4-FFF2-40B4-BE49-F238E27FC236}">
                <a16:creationId xmlns:a16="http://schemas.microsoft.com/office/drawing/2014/main" id="{D5E89B04-C121-4680-8176-470C11859DC6}"/>
              </a:ext>
            </a:extLst>
          </p:cNvPr>
          <p:cNvSpPr txBox="1"/>
          <p:nvPr/>
        </p:nvSpPr>
        <p:spPr>
          <a:xfrm>
            <a:off x="0" y="1603002"/>
            <a:ext cx="8740877" cy="50044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just" defTabSz="457200" rtl="0" eaLnBrk="1" fontAlgn="base" latinLnBrk="0" hangingPunct="1">
              <a:lnSpc>
                <a:spcPct val="11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have learned about a resource, technique, or other information that I didn’t previously know about and how I can leverage it for my work with/for/about Mississippi’s children.</a:t>
            </a:r>
          </a:p>
          <a:p>
            <a:pPr marL="457200" marR="0" lvl="0" indent="-457200" algn="just" defTabSz="457200" rtl="0" eaLnBrk="1" fontAlgn="base" latinLnBrk="0" hangingPunct="1">
              <a:lnSpc>
                <a:spcPct val="11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457200" rtl="0" eaLnBrk="1" fontAlgn="base" latinLnBrk="0" hangingPunct="1">
              <a:lnSpc>
                <a:spcPct val="11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Think</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 connected with partners in this work that I didn’t work with before, and I am planning on ways we can work together to reduce inequities in the system and increase our collective impact for children in Mississippi.</a:t>
            </a:r>
          </a:p>
          <a:p>
            <a:pPr marL="457200" marR="0" lvl="0" indent="-457200" algn="just" defTabSz="457200" rtl="0" eaLnBrk="1" fontAlgn="base" latinLnBrk="0" hangingPunct="1">
              <a:lnSpc>
                <a:spcPct val="11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base" latinLnBrk="0" hangingPunct="1">
              <a:lnSpc>
                <a:spcPct val="11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Use one of the resources or techniques I learned today in my own work</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Work together as part of a future collective impact initiative</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Apply for joint funding opportunities to further collaborative work in the early childhood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21692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030F780-F5C6-43D2-82B0-31CC1D16A43C}"/>
              </a:ext>
            </a:extLst>
          </p:cNvPr>
          <p:cNvSpPr>
            <a:spLocks noChangeArrowheads="1"/>
          </p:cNvSpPr>
          <p:nvPr/>
        </p:nvSpPr>
        <p:spPr bwMode="auto">
          <a:xfrm>
            <a:off x="0" y="28545"/>
            <a:ext cx="25508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52468"/>
                </a:solidFill>
                <a:effectLst/>
                <a:latin typeface="Euphemia" panose="020B0503040102020104" pitchFamily="34" charset="0"/>
                <a:ea typeface="Calibri" panose="020F0502020204030204" pitchFamily="34" charset="0"/>
              </a:rPr>
              <a:t>Schedule of the Day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8">
            <a:extLst>
              <a:ext uri="{FF2B5EF4-FFF2-40B4-BE49-F238E27FC236}">
                <a16:creationId xmlns:a16="http://schemas.microsoft.com/office/drawing/2014/main" id="{8061F5F8-9DA2-413C-B943-4AFA325AC944}"/>
              </a:ext>
            </a:extLst>
          </p:cNvPr>
          <p:cNvGraphicFramePr>
            <a:graphicFrameLocks noGrp="1"/>
          </p:cNvGraphicFramePr>
          <p:nvPr>
            <p:ph idx="1"/>
            <p:extLst>
              <p:ext uri="{D42A27DB-BD31-4B8C-83A1-F6EECF244321}">
                <p14:modId xmlns:p14="http://schemas.microsoft.com/office/powerpoint/2010/main" val="3072319326"/>
              </p:ext>
            </p:extLst>
          </p:nvPr>
        </p:nvGraphicFramePr>
        <p:xfrm>
          <a:off x="106925" y="487770"/>
          <a:ext cx="10518058" cy="1400024"/>
        </p:xfrm>
        <a:graphic>
          <a:graphicData uri="http://schemas.openxmlformats.org/drawingml/2006/table">
            <a:tbl>
              <a:tblPr firstRow="1" bandRow="1">
                <a:tableStyleId>{5C22544A-7EE6-4342-B048-85BDC9FD1C3A}</a:tableStyleId>
              </a:tblPr>
              <a:tblGrid>
                <a:gridCol w="824681">
                  <a:extLst>
                    <a:ext uri="{9D8B030D-6E8A-4147-A177-3AD203B41FA5}">
                      <a16:colId xmlns:a16="http://schemas.microsoft.com/office/drawing/2014/main" val="2171959284"/>
                    </a:ext>
                  </a:extLst>
                </a:gridCol>
                <a:gridCol w="9693377">
                  <a:extLst>
                    <a:ext uri="{9D8B030D-6E8A-4147-A177-3AD203B41FA5}">
                      <a16:colId xmlns:a16="http://schemas.microsoft.com/office/drawing/2014/main" val="2877904772"/>
                    </a:ext>
                  </a:extLst>
                </a:gridCol>
              </a:tblGrid>
              <a:tr h="339830">
                <a:tc>
                  <a:txBody>
                    <a:bodyPr/>
                    <a:lstStyle/>
                    <a:p>
                      <a:r>
                        <a:rPr lang="en-US" dirty="0"/>
                        <a:t>TIME</a:t>
                      </a:r>
                    </a:p>
                  </a:txBody>
                  <a:tcPr/>
                </a:tc>
                <a:tc>
                  <a:txBody>
                    <a:bodyPr/>
                    <a:lstStyle/>
                    <a:p>
                      <a:r>
                        <a:rPr lang="en-US" dirty="0"/>
                        <a:t>EVENT</a:t>
                      </a:r>
                    </a:p>
                  </a:txBody>
                  <a:tcPr/>
                </a:tc>
                <a:extLst>
                  <a:ext uri="{0D108BD9-81ED-4DB2-BD59-A6C34878D82A}">
                    <a16:rowId xmlns:a16="http://schemas.microsoft.com/office/drawing/2014/main" val="3578441130"/>
                  </a:ext>
                </a:extLst>
              </a:tr>
              <a:tr h="311511">
                <a:tc>
                  <a:txBody>
                    <a:bodyPr/>
                    <a:lstStyle/>
                    <a:p>
                      <a:r>
                        <a:rPr lang="en-US" sz="1600" dirty="0"/>
                        <a:t>9:00</a:t>
                      </a:r>
                    </a:p>
                  </a:txBody>
                  <a:tcPr/>
                </a:tc>
                <a:tc>
                  <a:txBody>
                    <a:bodyPr/>
                    <a:lstStyle/>
                    <a:p>
                      <a:r>
                        <a:rPr lang="en-US" sz="1600" b="1" dirty="0"/>
                        <a:t>Welcome &amp; Overview</a:t>
                      </a:r>
                    </a:p>
                  </a:txBody>
                  <a:tcPr/>
                </a:tc>
                <a:extLst>
                  <a:ext uri="{0D108BD9-81ED-4DB2-BD59-A6C34878D82A}">
                    <a16:rowId xmlns:a16="http://schemas.microsoft.com/office/drawing/2014/main" val="948405150"/>
                  </a:ext>
                </a:extLst>
              </a:tr>
              <a:tr h="311511">
                <a:tc>
                  <a:txBody>
                    <a:bodyPr/>
                    <a:lstStyle/>
                    <a:p>
                      <a:r>
                        <a:rPr lang="en-US" sz="1600" dirty="0"/>
                        <a:t>9:10</a:t>
                      </a:r>
                    </a:p>
                  </a:txBody>
                  <a:tcPr/>
                </a:tc>
                <a:tc>
                  <a:txBody>
                    <a:bodyPr/>
                    <a:lstStyle/>
                    <a:p>
                      <a:r>
                        <a:rPr lang="en-US" sz="1600" b="1" dirty="0"/>
                        <a:t>Opening Remarks</a:t>
                      </a:r>
                      <a:r>
                        <a:rPr lang="en-US" sz="1600" dirty="0"/>
                        <a:t>, Dr. Susan Buttross</a:t>
                      </a:r>
                    </a:p>
                  </a:txBody>
                  <a:tcPr/>
                </a:tc>
                <a:extLst>
                  <a:ext uri="{0D108BD9-81ED-4DB2-BD59-A6C34878D82A}">
                    <a16:rowId xmlns:a16="http://schemas.microsoft.com/office/drawing/2014/main" val="2836871334"/>
                  </a:ext>
                </a:extLst>
              </a:tr>
              <a:tr h="363704">
                <a:tc>
                  <a:txBody>
                    <a:bodyPr/>
                    <a:lstStyle/>
                    <a:p>
                      <a:r>
                        <a:rPr lang="en-US" sz="1600" dirty="0"/>
                        <a:t>9:20</a:t>
                      </a:r>
                    </a:p>
                  </a:txBody>
                  <a:tcPr/>
                </a:tc>
                <a:tc>
                  <a:txBody>
                    <a:bodyPr/>
                    <a:lstStyle/>
                    <a:p>
                      <a:r>
                        <a:rPr lang="en-US" sz="1600" b="1" dirty="0"/>
                        <a:t>Prioritizing Equity</a:t>
                      </a:r>
                      <a:r>
                        <a:rPr lang="en-US" sz="1600" dirty="0"/>
                        <a:t>, Junious Williams, Yumeka Rushing, &amp; Biz Harris</a:t>
                      </a:r>
                    </a:p>
                  </a:txBody>
                  <a:tcPr/>
                </a:tc>
                <a:extLst>
                  <a:ext uri="{0D108BD9-81ED-4DB2-BD59-A6C34878D82A}">
                    <a16:rowId xmlns:a16="http://schemas.microsoft.com/office/drawing/2014/main" val="418428298"/>
                  </a:ext>
                </a:extLst>
              </a:tr>
            </a:tbl>
          </a:graphicData>
        </a:graphic>
      </p:graphicFrame>
      <p:graphicFrame>
        <p:nvGraphicFramePr>
          <p:cNvPr id="9" name="Table 9">
            <a:extLst>
              <a:ext uri="{FF2B5EF4-FFF2-40B4-BE49-F238E27FC236}">
                <a16:creationId xmlns:a16="http://schemas.microsoft.com/office/drawing/2014/main" id="{73A37701-6E43-49BF-A00D-A3E9BBE35270}"/>
              </a:ext>
            </a:extLst>
          </p:cNvPr>
          <p:cNvGraphicFramePr>
            <a:graphicFrameLocks noGrp="1"/>
          </p:cNvGraphicFramePr>
          <p:nvPr>
            <p:extLst>
              <p:ext uri="{D42A27DB-BD31-4B8C-83A1-F6EECF244321}">
                <p14:modId xmlns:p14="http://schemas.microsoft.com/office/powerpoint/2010/main" val="3136005777"/>
              </p:ext>
            </p:extLst>
          </p:nvPr>
        </p:nvGraphicFramePr>
        <p:xfrm>
          <a:off x="106925" y="3105133"/>
          <a:ext cx="11869994" cy="3540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6883970"/>
                    </a:ext>
                  </a:extLst>
                </a:gridCol>
                <a:gridCol w="4175706">
                  <a:extLst>
                    <a:ext uri="{9D8B030D-6E8A-4147-A177-3AD203B41FA5}">
                      <a16:colId xmlns:a16="http://schemas.microsoft.com/office/drawing/2014/main" val="2513722604"/>
                    </a:ext>
                  </a:extLst>
                </a:gridCol>
                <a:gridCol w="4984955">
                  <a:extLst>
                    <a:ext uri="{9D8B030D-6E8A-4147-A177-3AD203B41FA5}">
                      <a16:colId xmlns:a16="http://schemas.microsoft.com/office/drawing/2014/main" val="3510093520"/>
                    </a:ext>
                  </a:extLst>
                </a:gridCol>
              </a:tblGrid>
              <a:tr h="0">
                <a:tc>
                  <a:txBody>
                    <a:bodyPr/>
                    <a:lstStyle/>
                    <a:p>
                      <a:r>
                        <a:rPr lang="en-US" dirty="0"/>
                        <a:t>TIME</a:t>
                      </a:r>
                    </a:p>
                  </a:txBody>
                  <a:tcPr/>
                </a:tc>
                <a:tc>
                  <a:txBody>
                    <a:bodyPr/>
                    <a:lstStyle/>
                    <a:p>
                      <a:r>
                        <a:rPr lang="en-US" dirty="0"/>
                        <a:t>ZOOM ROOM 1</a:t>
                      </a:r>
                    </a:p>
                  </a:txBody>
                  <a:tcPr/>
                </a:tc>
                <a:tc>
                  <a:txBody>
                    <a:bodyPr/>
                    <a:lstStyle/>
                    <a:p>
                      <a:r>
                        <a:rPr lang="en-US" dirty="0"/>
                        <a:t>ZOOM ROOM 2</a:t>
                      </a:r>
                    </a:p>
                  </a:txBody>
                  <a:tcPr/>
                </a:tc>
                <a:extLst>
                  <a:ext uri="{0D108BD9-81ED-4DB2-BD59-A6C34878D82A}">
                    <a16:rowId xmlns:a16="http://schemas.microsoft.com/office/drawing/2014/main" val="1832761769"/>
                  </a:ext>
                </a:extLst>
              </a:tr>
              <a:tr h="370840">
                <a:tc>
                  <a:txBody>
                    <a:bodyPr/>
                    <a:lstStyle/>
                    <a:p>
                      <a:r>
                        <a:rPr lang="en-US" sz="1600" dirty="0"/>
                        <a:t>9:50-10:20</a:t>
                      </a:r>
                    </a:p>
                  </a:txBody>
                  <a:tcPr/>
                </a:tc>
                <a:tc>
                  <a:txBody>
                    <a:bodyPr/>
                    <a:lstStyle/>
                    <a:p>
                      <a:r>
                        <a:rPr lang="en-US" sz="1600" b="1" dirty="0"/>
                        <a:t>Power the Future Together</a:t>
                      </a:r>
                      <a:r>
                        <a:rPr lang="en-US" sz="1600" dirty="0"/>
                        <a:t>, Biz Harris</a:t>
                      </a:r>
                    </a:p>
                  </a:txBody>
                  <a:tcPr/>
                </a:tc>
                <a:tc>
                  <a:txBody>
                    <a:bodyPr/>
                    <a:lstStyle/>
                    <a:p>
                      <a:r>
                        <a:rPr lang="en-US" sz="1600" b="1" dirty="0"/>
                        <a:t>Thinking About Data as a GPS Model: Guiding, Informing, and Improving Children’s Policy &amp; Programs</a:t>
                      </a:r>
                      <a:r>
                        <a:rPr lang="en-US" sz="1600" dirty="0"/>
                        <a:t>, Dr. Linda Southward</a:t>
                      </a:r>
                    </a:p>
                  </a:txBody>
                  <a:tcPr/>
                </a:tc>
                <a:extLst>
                  <a:ext uri="{0D108BD9-81ED-4DB2-BD59-A6C34878D82A}">
                    <a16:rowId xmlns:a16="http://schemas.microsoft.com/office/drawing/2014/main" val="3232129685"/>
                  </a:ext>
                </a:extLst>
              </a:tr>
              <a:tr h="370840">
                <a:tc>
                  <a:txBody>
                    <a:bodyPr/>
                    <a:lstStyle/>
                    <a:p>
                      <a:r>
                        <a:rPr lang="en-US" sz="1600" dirty="0"/>
                        <a:t>10:25-10:55</a:t>
                      </a:r>
                    </a:p>
                  </a:txBody>
                  <a:tcPr/>
                </a:tc>
                <a:tc>
                  <a:txBody>
                    <a:bodyPr/>
                    <a:lstStyle/>
                    <a:p>
                      <a:r>
                        <a:rPr lang="en-US" sz="1600" b="1" dirty="0"/>
                        <a:t>Early Childhood Exclusionary Discipline in Mississippi: Risk factors, consequences &amp; opportunities for intervention</a:t>
                      </a:r>
                      <a:r>
                        <a:rPr lang="en-US" sz="1600" dirty="0"/>
                        <a:t>, Abby Novak</a:t>
                      </a:r>
                    </a:p>
                  </a:txBody>
                  <a:tcPr/>
                </a:tc>
                <a:tc>
                  <a:txBody>
                    <a:bodyPr/>
                    <a:lstStyle/>
                    <a:p>
                      <a:r>
                        <a:rPr lang="en-US" sz="1600" b="1" dirty="0"/>
                        <a:t>Marking Children’s Developmental Milestones: Findings From a Baseline Survey of Mississippi, </a:t>
                      </a:r>
                      <a:r>
                        <a:rPr lang="en-US" sz="1600" b="0" dirty="0"/>
                        <a:t>Ben Walker</a:t>
                      </a:r>
                    </a:p>
                  </a:txBody>
                  <a:tcPr/>
                </a:tc>
                <a:extLst>
                  <a:ext uri="{0D108BD9-81ED-4DB2-BD59-A6C34878D82A}">
                    <a16:rowId xmlns:a16="http://schemas.microsoft.com/office/drawing/2014/main" val="3384011311"/>
                  </a:ext>
                </a:extLst>
              </a:tr>
              <a:tr h="370840">
                <a:tc>
                  <a:txBody>
                    <a:bodyPr/>
                    <a:lstStyle/>
                    <a:p>
                      <a:r>
                        <a:rPr lang="en-US" sz="1600" dirty="0"/>
                        <a:t>11:00-11:30</a:t>
                      </a:r>
                    </a:p>
                  </a:txBody>
                  <a:tcPr/>
                </a:tc>
                <a:tc>
                  <a:txBody>
                    <a:bodyPr/>
                    <a:lstStyle/>
                    <a:p>
                      <a:r>
                        <a:rPr lang="en-US" sz="1600" b="1" dirty="0"/>
                        <a:t>Impact of COVID-19 on Children in Mississippi: Household Pulse Survey Results</a:t>
                      </a:r>
                      <a:r>
                        <a:rPr lang="en-US" sz="1600" dirty="0"/>
                        <a:t>, Dr. Ismail Yigit</a:t>
                      </a:r>
                    </a:p>
                  </a:txBody>
                  <a:tcPr/>
                </a:tc>
                <a:tc>
                  <a:txBody>
                    <a:bodyPr/>
                    <a:lstStyle/>
                    <a:p>
                      <a:r>
                        <a:rPr lang="en-US" sz="1600" b="1" kern="1200" dirty="0">
                          <a:solidFill>
                            <a:schemeClr val="dk1"/>
                          </a:solidFill>
                          <a:effectLst/>
                          <a:latin typeface="+mn-lt"/>
                          <a:ea typeface="+mn-ea"/>
                          <a:cs typeface="+mn-cs"/>
                        </a:rPr>
                        <a:t>Identifying Barriers Regarding Access to Services for Children from Birth to Age 8</a:t>
                      </a:r>
                      <a:r>
                        <a:rPr lang="en-US" sz="1600" b="1" dirty="0"/>
                        <a:t>, </a:t>
                      </a:r>
                      <a:r>
                        <a:rPr lang="en-US" sz="1600" b="0" dirty="0"/>
                        <a:t>Regina Lewis</a:t>
                      </a:r>
                    </a:p>
                  </a:txBody>
                  <a:tcPr/>
                </a:tc>
                <a:extLst>
                  <a:ext uri="{0D108BD9-81ED-4DB2-BD59-A6C34878D82A}">
                    <a16:rowId xmlns:a16="http://schemas.microsoft.com/office/drawing/2014/main" val="482066631"/>
                  </a:ext>
                </a:extLst>
              </a:tr>
              <a:tr h="370840">
                <a:tc>
                  <a:txBody>
                    <a:bodyPr/>
                    <a:lstStyle/>
                    <a:p>
                      <a:r>
                        <a:rPr lang="en-US" sz="1600" dirty="0"/>
                        <a:t>11:30-12:00</a:t>
                      </a:r>
                    </a:p>
                  </a:txBody>
                  <a:tcPr/>
                </a:tc>
                <a:tc>
                  <a:txBody>
                    <a:bodyPr/>
                    <a:lstStyle/>
                    <a:p>
                      <a:r>
                        <a:rPr lang="en-US" sz="1600" dirty="0"/>
                        <a:t>LUNCH</a:t>
                      </a:r>
                    </a:p>
                  </a:txBody>
                  <a:tcPr/>
                </a:tc>
                <a:tc>
                  <a:txBody>
                    <a:bodyPr/>
                    <a:lstStyle/>
                    <a:p>
                      <a:r>
                        <a:rPr lang="en-US" sz="1600" dirty="0"/>
                        <a:t>BREAK</a:t>
                      </a:r>
                    </a:p>
                  </a:txBody>
                  <a:tcPr/>
                </a:tc>
                <a:extLst>
                  <a:ext uri="{0D108BD9-81ED-4DB2-BD59-A6C34878D82A}">
                    <a16:rowId xmlns:a16="http://schemas.microsoft.com/office/drawing/2014/main" val="2150387278"/>
                  </a:ext>
                </a:extLst>
              </a:tr>
              <a:tr h="370840">
                <a:tc>
                  <a:txBody>
                    <a:bodyPr/>
                    <a:lstStyle/>
                    <a:p>
                      <a:r>
                        <a:rPr lang="en-US" sz="1600" dirty="0"/>
                        <a:t>12:00-12:30</a:t>
                      </a:r>
                    </a:p>
                  </a:txBody>
                  <a:tcPr/>
                </a:tc>
                <a:tc>
                  <a:txBody>
                    <a:bodyPr/>
                    <a:lstStyle/>
                    <a:p>
                      <a:r>
                        <a:rPr lang="en-US" sz="1600" b="1" dirty="0"/>
                        <a:t>Mind in the Making</a:t>
                      </a:r>
                      <a:r>
                        <a:rPr lang="en-US" sz="1600" dirty="0"/>
                        <a:t>, Heather Martin</a:t>
                      </a:r>
                    </a:p>
                  </a:txBody>
                  <a:tcPr/>
                </a:tc>
                <a:tc>
                  <a:txBody>
                    <a:bodyPr/>
                    <a:lstStyle/>
                    <a:p>
                      <a:r>
                        <a:rPr lang="en-US" sz="1600" b="1" dirty="0"/>
                        <a:t>Early Education Holds the Key to Equity in Mississippi</a:t>
                      </a:r>
                      <a:r>
                        <a:rPr lang="en-US" sz="1600" dirty="0"/>
                        <a:t>, Dr. Cathy Grace</a:t>
                      </a:r>
                    </a:p>
                  </a:txBody>
                  <a:tcPr/>
                </a:tc>
                <a:extLst>
                  <a:ext uri="{0D108BD9-81ED-4DB2-BD59-A6C34878D82A}">
                    <a16:rowId xmlns:a16="http://schemas.microsoft.com/office/drawing/2014/main" val="638450452"/>
                  </a:ext>
                </a:extLst>
              </a:tr>
            </a:tbl>
          </a:graphicData>
        </a:graphic>
      </p:graphicFrame>
      <p:sp>
        <p:nvSpPr>
          <p:cNvPr id="10" name="TextBox 9">
            <a:extLst>
              <a:ext uri="{FF2B5EF4-FFF2-40B4-BE49-F238E27FC236}">
                <a16:creationId xmlns:a16="http://schemas.microsoft.com/office/drawing/2014/main" id="{942A4386-30C4-467D-A5D7-96B183F07A6A}"/>
              </a:ext>
            </a:extLst>
          </p:cNvPr>
          <p:cNvSpPr txBox="1"/>
          <p:nvPr/>
        </p:nvSpPr>
        <p:spPr>
          <a:xfrm>
            <a:off x="66367" y="2080965"/>
            <a:ext cx="11869994" cy="830997"/>
          </a:xfrm>
          <a:prstGeom prst="rect">
            <a:avLst/>
          </a:prstGeom>
          <a:noFill/>
        </p:spPr>
        <p:txBody>
          <a:bodyPr wrap="square" rtlCol="0">
            <a:spAutoFit/>
          </a:bodyPr>
          <a:lstStyle/>
          <a:p>
            <a:r>
              <a:rPr lang="en-US" sz="1600" b="1" dirty="0"/>
              <a:t>Choose Your Session: </a:t>
            </a:r>
          </a:p>
          <a:p>
            <a:r>
              <a:rPr lang="en-US" sz="1600" dirty="0"/>
              <a:t>Find links to each Zoom room in event program or at: </a:t>
            </a:r>
            <a:r>
              <a:rPr lang="en-US" sz="1600" dirty="0">
                <a:hlinkClick r:id="rId3"/>
              </a:rPr>
              <a:t>https://www.msearlylearning.org/save-the-date-for-the-forum-for-the-future/</a:t>
            </a:r>
            <a:r>
              <a:rPr lang="en-US" sz="1600" dirty="0"/>
              <a:t> </a:t>
            </a:r>
          </a:p>
          <a:p>
            <a:r>
              <a:rPr lang="en-US" sz="1600" dirty="0"/>
              <a:t>Move from room to room as you’d like. </a:t>
            </a:r>
          </a:p>
        </p:txBody>
      </p:sp>
    </p:spTree>
    <p:extLst>
      <p:ext uri="{BB962C8B-B14F-4D97-AF65-F5344CB8AC3E}">
        <p14:creationId xmlns:p14="http://schemas.microsoft.com/office/powerpoint/2010/main" val="307886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0A6DD9-28E0-432B-9086-02EEF6F6EEF7}"/>
              </a:ext>
            </a:extLst>
          </p:cNvPr>
          <p:cNvSpPr/>
          <p:nvPr/>
        </p:nvSpPr>
        <p:spPr>
          <a:xfrm>
            <a:off x="137652" y="550607"/>
            <a:ext cx="2550891" cy="400110"/>
          </a:xfrm>
          <a:prstGeom prst="rect">
            <a:avLst/>
          </a:prstGeom>
        </p:spPr>
        <p:txBody>
          <a:bodyPr wrap="none">
            <a:spAutoFit/>
          </a:bodyPr>
          <a:lstStyle/>
          <a:p>
            <a:pPr lvl="0" eaLnBrk="0" fontAlgn="base" hangingPunct="0">
              <a:spcBef>
                <a:spcPct val="0"/>
              </a:spcBef>
              <a:spcAft>
                <a:spcPct val="0"/>
              </a:spcAft>
            </a:pPr>
            <a:r>
              <a:rPr lang="en-US" altLang="en-US" sz="2000" b="1" dirty="0">
                <a:solidFill>
                  <a:srgbClr val="252468"/>
                </a:solidFill>
                <a:latin typeface="Euphemia" panose="020B0503040102020104" pitchFamily="34" charset="0"/>
                <a:ea typeface="Calibri" panose="020F0502020204030204" pitchFamily="34" charset="0"/>
              </a:rPr>
              <a:t>Schedule of the Day</a:t>
            </a:r>
            <a:endParaRPr lang="en-US" altLang="en-US" sz="2000" dirty="0">
              <a:latin typeface="Arial" panose="020B0604020202020204" pitchFamily="34" charset="0"/>
            </a:endParaRPr>
          </a:p>
        </p:txBody>
      </p:sp>
      <p:graphicFrame>
        <p:nvGraphicFramePr>
          <p:cNvPr id="5" name="Table 5">
            <a:extLst>
              <a:ext uri="{FF2B5EF4-FFF2-40B4-BE49-F238E27FC236}">
                <a16:creationId xmlns:a16="http://schemas.microsoft.com/office/drawing/2014/main" id="{DFD91E38-0CFB-4DB7-88D0-1EA629C992A6}"/>
              </a:ext>
            </a:extLst>
          </p:cNvPr>
          <p:cNvGraphicFramePr>
            <a:graphicFrameLocks noGrp="1"/>
          </p:cNvGraphicFramePr>
          <p:nvPr>
            <p:extLst>
              <p:ext uri="{D42A27DB-BD31-4B8C-83A1-F6EECF244321}">
                <p14:modId xmlns:p14="http://schemas.microsoft.com/office/powerpoint/2010/main" val="1727615773"/>
              </p:ext>
            </p:extLst>
          </p:nvPr>
        </p:nvGraphicFramePr>
        <p:xfrm>
          <a:off x="137652" y="2169776"/>
          <a:ext cx="11533238" cy="2219960"/>
        </p:xfrm>
        <a:graphic>
          <a:graphicData uri="http://schemas.openxmlformats.org/drawingml/2006/table">
            <a:tbl>
              <a:tblPr firstRow="1" bandRow="1">
                <a:tableStyleId>{5C22544A-7EE6-4342-B048-85BDC9FD1C3A}</a:tableStyleId>
              </a:tblPr>
              <a:tblGrid>
                <a:gridCol w="1022554">
                  <a:extLst>
                    <a:ext uri="{9D8B030D-6E8A-4147-A177-3AD203B41FA5}">
                      <a16:colId xmlns:a16="http://schemas.microsoft.com/office/drawing/2014/main" val="3710227303"/>
                    </a:ext>
                  </a:extLst>
                </a:gridCol>
                <a:gridCol w="10510684">
                  <a:extLst>
                    <a:ext uri="{9D8B030D-6E8A-4147-A177-3AD203B41FA5}">
                      <a16:colId xmlns:a16="http://schemas.microsoft.com/office/drawing/2014/main" val="2456627250"/>
                    </a:ext>
                  </a:extLst>
                </a:gridCol>
              </a:tblGrid>
              <a:tr h="0">
                <a:tc>
                  <a:txBody>
                    <a:bodyPr/>
                    <a:lstStyle/>
                    <a:p>
                      <a:r>
                        <a:rPr lang="en-US" dirty="0"/>
                        <a:t>TIME</a:t>
                      </a:r>
                    </a:p>
                  </a:txBody>
                  <a:tcPr/>
                </a:tc>
                <a:tc>
                  <a:txBody>
                    <a:bodyPr/>
                    <a:lstStyle/>
                    <a:p>
                      <a:r>
                        <a:rPr lang="en-US" dirty="0"/>
                        <a:t>EVENT</a:t>
                      </a:r>
                    </a:p>
                  </a:txBody>
                  <a:tcPr/>
                </a:tc>
                <a:extLst>
                  <a:ext uri="{0D108BD9-81ED-4DB2-BD59-A6C34878D82A}">
                    <a16:rowId xmlns:a16="http://schemas.microsoft.com/office/drawing/2014/main" val="135041012"/>
                  </a:ext>
                </a:extLst>
              </a:tr>
              <a:tr h="370840">
                <a:tc>
                  <a:txBody>
                    <a:bodyPr/>
                    <a:lstStyle/>
                    <a:p>
                      <a:r>
                        <a:rPr lang="en-US" sz="1600" dirty="0"/>
                        <a:t>12:35</a:t>
                      </a:r>
                    </a:p>
                  </a:txBody>
                  <a:tcPr/>
                </a:tc>
                <a:tc>
                  <a:txBody>
                    <a:bodyPr/>
                    <a:lstStyle/>
                    <a:p>
                      <a:r>
                        <a:rPr lang="en-US" sz="1600" b="1" dirty="0"/>
                        <a:t>Understanding the Importance of Health Equity for Mothers &amp; Children</a:t>
                      </a:r>
                      <a:r>
                        <a:rPr lang="en-US" sz="1600" dirty="0"/>
                        <a:t>, </a:t>
                      </a:r>
                      <a:r>
                        <a:rPr lang="en-US" sz="1600" b="0" dirty="0"/>
                        <a:t>Brittney Mosley </a:t>
                      </a:r>
                    </a:p>
                  </a:txBody>
                  <a:tcPr/>
                </a:tc>
                <a:extLst>
                  <a:ext uri="{0D108BD9-81ED-4DB2-BD59-A6C34878D82A}">
                    <a16:rowId xmlns:a16="http://schemas.microsoft.com/office/drawing/2014/main" val="2232909389"/>
                  </a:ext>
                </a:extLst>
              </a:tr>
              <a:tr h="370840">
                <a:tc>
                  <a:txBody>
                    <a:bodyPr/>
                    <a:lstStyle/>
                    <a:p>
                      <a:r>
                        <a:rPr lang="en-US" sz="1600" dirty="0"/>
                        <a:t>1:05</a:t>
                      </a:r>
                    </a:p>
                  </a:txBody>
                  <a:tcPr/>
                </a:tc>
                <a:tc>
                  <a:txBody>
                    <a:bodyPr/>
                    <a:lstStyle/>
                    <a:p>
                      <a:r>
                        <a:rPr lang="en-US" sz="1600" b="1" dirty="0"/>
                        <a:t>Making the Case for Kids: Strategies that Work</a:t>
                      </a:r>
                      <a:r>
                        <a:rPr lang="en-US" sz="1600" dirty="0"/>
                        <a:t>, </a:t>
                      </a:r>
                      <a:r>
                        <a:rPr lang="en-US" sz="1600" b="0" dirty="0"/>
                        <a:t>Julie Sweetland</a:t>
                      </a:r>
                    </a:p>
                  </a:txBody>
                  <a:tcPr/>
                </a:tc>
                <a:extLst>
                  <a:ext uri="{0D108BD9-81ED-4DB2-BD59-A6C34878D82A}">
                    <a16:rowId xmlns:a16="http://schemas.microsoft.com/office/drawing/2014/main" val="2222899432"/>
                  </a:ext>
                </a:extLst>
              </a:tr>
              <a:tr h="370840">
                <a:tc>
                  <a:txBody>
                    <a:bodyPr/>
                    <a:lstStyle/>
                    <a:p>
                      <a:r>
                        <a:rPr lang="en-US" sz="1600" dirty="0"/>
                        <a:t>1:40</a:t>
                      </a:r>
                    </a:p>
                  </a:txBody>
                  <a:tcPr/>
                </a:tc>
                <a:tc>
                  <a:txBody>
                    <a:bodyPr/>
                    <a:lstStyle/>
                    <a:p>
                      <a:r>
                        <a:rPr lang="en-US" sz="1600" b="1" dirty="0"/>
                        <a:t>Collective Impact</a:t>
                      </a:r>
                      <a:r>
                        <a:rPr lang="en-US" sz="1600" dirty="0"/>
                        <a:t>, Jennifer Juster</a:t>
                      </a:r>
                    </a:p>
                  </a:txBody>
                  <a:tcPr/>
                </a:tc>
                <a:extLst>
                  <a:ext uri="{0D108BD9-81ED-4DB2-BD59-A6C34878D82A}">
                    <a16:rowId xmlns:a16="http://schemas.microsoft.com/office/drawing/2014/main" val="3646195759"/>
                  </a:ext>
                </a:extLst>
              </a:tr>
              <a:tr h="370840">
                <a:tc>
                  <a:txBody>
                    <a:bodyPr/>
                    <a:lstStyle/>
                    <a:p>
                      <a:r>
                        <a:rPr lang="en-US" sz="1600" dirty="0"/>
                        <a:t>1:50</a:t>
                      </a:r>
                    </a:p>
                  </a:txBody>
                  <a:tcPr/>
                </a:tc>
                <a:tc>
                  <a:txBody>
                    <a:bodyPr/>
                    <a:lstStyle/>
                    <a:p>
                      <a:r>
                        <a:rPr lang="en-US" sz="1600" b="1" dirty="0"/>
                        <a:t>Brainstorming Discussion about Next Steps</a:t>
                      </a:r>
                    </a:p>
                  </a:txBody>
                  <a:tcPr/>
                </a:tc>
                <a:extLst>
                  <a:ext uri="{0D108BD9-81ED-4DB2-BD59-A6C34878D82A}">
                    <a16:rowId xmlns:a16="http://schemas.microsoft.com/office/drawing/2014/main" val="2329596948"/>
                  </a:ext>
                </a:extLst>
              </a:tr>
              <a:tr h="370840">
                <a:tc>
                  <a:txBody>
                    <a:bodyPr/>
                    <a:lstStyle/>
                    <a:p>
                      <a:r>
                        <a:rPr lang="en-US" sz="1600" dirty="0"/>
                        <a:t>2:20</a:t>
                      </a:r>
                    </a:p>
                  </a:txBody>
                  <a:tcPr/>
                </a:tc>
                <a:tc>
                  <a:txBody>
                    <a:bodyPr/>
                    <a:lstStyle/>
                    <a:p>
                      <a:r>
                        <a:rPr lang="en-US" sz="1600" b="1" dirty="0"/>
                        <a:t>Raffle Prizes</a:t>
                      </a:r>
                      <a:r>
                        <a:rPr lang="en-US" sz="1600" dirty="0"/>
                        <a:t>—MUST BE PRESENT TO WIN!</a:t>
                      </a:r>
                    </a:p>
                  </a:txBody>
                  <a:tcPr/>
                </a:tc>
                <a:extLst>
                  <a:ext uri="{0D108BD9-81ED-4DB2-BD59-A6C34878D82A}">
                    <a16:rowId xmlns:a16="http://schemas.microsoft.com/office/drawing/2014/main" val="2954275548"/>
                  </a:ext>
                </a:extLst>
              </a:tr>
            </a:tbl>
          </a:graphicData>
        </a:graphic>
      </p:graphicFrame>
      <p:sp>
        <p:nvSpPr>
          <p:cNvPr id="6" name="TextBox 5">
            <a:extLst>
              <a:ext uri="{FF2B5EF4-FFF2-40B4-BE49-F238E27FC236}">
                <a16:creationId xmlns:a16="http://schemas.microsoft.com/office/drawing/2014/main" id="{B68C8E57-4F7C-47B7-818B-007D6488823B}"/>
              </a:ext>
            </a:extLst>
          </p:cNvPr>
          <p:cNvSpPr txBox="1"/>
          <p:nvPr/>
        </p:nvSpPr>
        <p:spPr>
          <a:xfrm>
            <a:off x="49161" y="1243205"/>
            <a:ext cx="11710220" cy="584775"/>
          </a:xfrm>
          <a:prstGeom prst="rect">
            <a:avLst/>
          </a:prstGeom>
          <a:noFill/>
        </p:spPr>
        <p:txBody>
          <a:bodyPr wrap="square" rtlCol="0">
            <a:spAutoFit/>
          </a:bodyPr>
          <a:lstStyle/>
          <a:p>
            <a:r>
              <a:rPr lang="en-US" sz="1600" dirty="0"/>
              <a:t>After Concurrent Presentation sessions, return to THIS Zoom room. Find links to each Zoom room in event program or on website: </a:t>
            </a:r>
            <a:r>
              <a:rPr lang="en-US" sz="1600" dirty="0">
                <a:hlinkClick r:id="rId3"/>
              </a:rPr>
              <a:t>https://www.msearlylearning.org/save-the-date-for-the-forum-for-the-future/</a:t>
            </a:r>
            <a:r>
              <a:rPr lang="en-US" sz="1600" dirty="0"/>
              <a:t>  </a:t>
            </a:r>
          </a:p>
        </p:txBody>
      </p:sp>
      <p:sp>
        <p:nvSpPr>
          <p:cNvPr id="7" name="TextBox 6">
            <a:extLst>
              <a:ext uri="{FF2B5EF4-FFF2-40B4-BE49-F238E27FC236}">
                <a16:creationId xmlns:a16="http://schemas.microsoft.com/office/drawing/2014/main" id="{1B870162-2397-439F-99B2-2FE99F6B886C}"/>
              </a:ext>
            </a:extLst>
          </p:cNvPr>
          <p:cNvSpPr txBox="1"/>
          <p:nvPr/>
        </p:nvSpPr>
        <p:spPr>
          <a:xfrm>
            <a:off x="245806" y="4727261"/>
            <a:ext cx="11611897" cy="1631216"/>
          </a:xfrm>
          <a:prstGeom prst="rect">
            <a:avLst/>
          </a:prstGeom>
          <a:noFill/>
        </p:spPr>
        <p:txBody>
          <a:bodyPr wrap="square" rtlCol="0">
            <a:spAutoFit/>
          </a:bodyPr>
          <a:lstStyle/>
          <a:p>
            <a:r>
              <a:rPr lang="en-US" b="1" dirty="0"/>
              <a:t>Let’s chat!</a:t>
            </a:r>
          </a:p>
          <a:p>
            <a:endParaRPr lang="en-US" dirty="0"/>
          </a:p>
          <a:p>
            <a:r>
              <a:rPr lang="en-US" sz="1600" dirty="0"/>
              <a:t>Look in the chat window for links &amp; handouts we’ll be sharing throughout the day! </a:t>
            </a:r>
          </a:p>
          <a:p>
            <a:endParaRPr lang="en-US" sz="1600" dirty="0"/>
          </a:p>
          <a:p>
            <a:r>
              <a:rPr lang="en-US" sz="1600" dirty="0"/>
              <a:t>If you have any technical issues, see the Zoom Instructions in your event program, or email </a:t>
            </a:r>
            <a:r>
              <a:rPr lang="en-US" sz="1600" u="sng" dirty="0">
                <a:hlinkClick r:id="rId4"/>
              </a:rPr>
              <a:t>bennett.w.porter@ssrc.msstate.edu</a:t>
            </a:r>
            <a:r>
              <a:rPr lang="en-US" sz="1600" dirty="0"/>
              <a:t> for support. 	</a:t>
            </a:r>
          </a:p>
        </p:txBody>
      </p:sp>
    </p:spTree>
    <p:extLst>
      <p:ext uri="{BB962C8B-B14F-4D97-AF65-F5344CB8AC3E}">
        <p14:creationId xmlns:p14="http://schemas.microsoft.com/office/powerpoint/2010/main" val="36968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03B1-CB43-4B10-993B-435A3F8B6B68}"/>
              </a:ext>
            </a:extLst>
          </p:cNvPr>
          <p:cNvSpPr>
            <a:spLocks noGrp="1"/>
          </p:cNvSpPr>
          <p:nvPr>
            <p:ph type="ctrTitle"/>
          </p:nvPr>
        </p:nvSpPr>
        <p:spPr>
          <a:xfrm>
            <a:off x="343498" y="2690792"/>
            <a:ext cx="11346425" cy="4463846"/>
          </a:xfrm>
        </p:spPr>
        <p:txBody>
          <a:bodyPr>
            <a:noAutofit/>
          </a:bodyPr>
          <a:lstStyle/>
          <a:p>
            <a:pPr algn="l"/>
            <a:r>
              <a:rPr lang="en-US" sz="2000" b="1" dirty="0"/>
              <a:t>Be 100% present, extending and presuming welcome.</a:t>
            </a:r>
            <a:r>
              <a:rPr lang="en-US" sz="2000" dirty="0"/>
              <a:t>  Set aside the usual distractions of things undone from yesterday, things to do tomorrow.  Bring all of yourself to this space. Welcome others and presume that you are welcomed.</a:t>
            </a:r>
            <a:br>
              <a:rPr lang="en-US" sz="2000" dirty="0"/>
            </a:br>
            <a:br>
              <a:rPr lang="en-US" sz="2000" dirty="0"/>
            </a:br>
            <a:r>
              <a:rPr lang="en-US" sz="2000" b="1" dirty="0"/>
              <a:t>No fixing.</a:t>
            </a:r>
            <a:r>
              <a:rPr lang="en-US" sz="2000" dirty="0"/>
              <a:t> Each of us is here to discover.  We are </a:t>
            </a:r>
            <a:r>
              <a:rPr lang="en-US" sz="2000" i="1" dirty="0"/>
              <a:t>not</a:t>
            </a:r>
            <a:r>
              <a:rPr lang="en-US" sz="2000" dirty="0"/>
              <a:t> here to set someone else straight, to “fix” or “correct” what we perceive as broken or incorrect in another member of the group.</a:t>
            </a:r>
            <a:br>
              <a:rPr lang="en-US" sz="2000" dirty="0"/>
            </a:br>
            <a:br>
              <a:rPr lang="en-US" sz="2000" dirty="0"/>
            </a:br>
            <a:r>
              <a:rPr lang="en-US" sz="2000" b="1" dirty="0"/>
              <a:t>When things get difficult, turn to wonder.</a:t>
            </a:r>
            <a:r>
              <a:rPr lang="en-US" sz="2000" dirty="0"/>
              <a:t> If you find yourself disagreeing with another or shutting down in defense, try turning to wonder: “I wonder what brought her to this place?”  “I wonder what my reaction teaches me?” “I wonder what he’s feeling right now?”</a:t>
            </a:r>
            <a:br>
              <a:rPr lang="en-US" sz="2000" dirty="0"/>
            </a:br>
            <a:br>
              <a:rPr lang="en-US" sz="2000" dirty="0"/>
            </a:br>
            <a:r>
              <a:rPr lang="en-US" sz="2000" b="1" dirty="0"/>
              <a:t>Suspend judgment.</a:t>
            </a:r>
            <a:r>
              <a:rPr lang="en-US" sz="2000" dirty="0"/>
              <a:t>  By creating a space between judgments and reactions, we can listen to each other and to ourselves more fully, and thus our perspectives, decisions and actions are more informed.</a:t>
            </a:r>
            <a:br>
              <a:rPr lang="en-US" sz="1800" dirty="0"/>
            </a:br>
            <a:br>
              <a:rPr lang="en-US" sz="1800" dirty="0"/>
            </a:br>
            <a:br>
              <a:rPr lang="en-US" sz="1800" dirty="0"/>
            </a:br>
            <a:br>
              <a:rPr lang="en-US" sz="1800" dirty="0"/>
            </a:br>
            <a:endParaRPr lang="en-US" sz="1800" dirty="0"/>
          </a:p>
        </p:txBody>
      </p:sp>
      <p:sp>
        <p:nvSpPr>
          <p:cNvPr id="3" name="Subtitle 2">
            <a:extLst>
              <a:ext uri="{FF2B5EF4-FFF2-40B4-BE49-F238E27FC236}">
                <a16:creationId xmlns:a16="http://schemas.microsoft.com/office/drawing/2014/main" id="{B8815B02-BCA4-471B-9F1D-6ADD7B14758B}"/>
              </a:ext>
            </a:extLst>
          </p:cNvPr>
          <p:cNvSpPr>
            <a:spLocks noGrp="1"/>
          </p:cNvSpPr>
          <p:nvPr>
            <p:ph type="subTitle" idx="1"/>
          </p:nvPr>
        </p:nvSpPr>
        <p:spPr>
          <a:xfrm>
            <a:off x="1297858" y="1828804"/>
            <a:ext cx="9085007" cy="419356"/>
          </a:xfrm>
        </p:spPr>
        <p:txBody>
          <a:bodyPr>
            <a:normAutofit lnSpcReduction="10000"/>
          </a:bodyPr>
          <a:lstStyle/>
          <a:p>
            <a:r>
              <a:rPr lang="en-US" b="1" dirty="0">
                <a:latin typeface="+mj-lt"/>
              </a:rPr>
              <a:t>Agreements for Our Time Together</a:t>
            </a:r>
          </a:p>
        </p:txBody>
      </p:sp>
      <p:pic>
        <p:nvPicPr>
          <p:cNvPr id="6" name="Picture 5" descr="Text&#10;&#10;Description automatically generated">
            <a:extLst>
              <a:ext uri="{FF2B5EF4-FFF2-40B4-BE49-F238E27FC236}">
                <a16:creationId xmlns:a16="http://schemas.microsoft.com/office/drawing/2014/main" id="{4811A8F8-522C-48FB-9D44-89EDAFD57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83" y="0"/>
            <a:ext cx="5486411" cy="1828804"/>
          </a:xfrm>
          <a:prstGeom prst="rect">
            <a:avLst/>
          </a:prstGeom>
        </p:spPr>
      </p:pic>
    </p:spTree>
    <p:extLst>
      <p:ext uri="{BB962C8B-B14F-4D97-AF65-F5344CB8AC3E}">
        <p14:creationId xmlns:p14="http://schemas.microsoft.com/office/powerpoint/2010/main" val="2979594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2054</Words>
  <Application>Microsoft Office PowerPoint</Application>
  <PresentationFormat>Widescreen</PresentationFormat>
  <Paragraphs>117</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Euphemia</vt:lpstr>
      <vt:lpstr>Goudy Old Style</vt:lpstr>
      <vt:lpstr>Office Theme</vt:lpstr>
      <vt:lpstr>1_Office Theme</vt:lpstr>
      <vt:lpstr>Welcome! </vt:lpstr>
      <vt:lpstr>A collaborative event</vt:lpstr>
      <vt:lpstr>PowerPoint Presentation</vt:lpstr>
      <vt:lpstr>PowerPoint Presentation</vt:lpstr>
      <vt:lpstr>PowerPoint Presentation</vt:lpstr>
      <vt:lpstr>PowerPoint Presentation</vt:lpstr>
      <vt:lpstr>Be 100% present, extending and presuming welcome.  Set aside the usual distractions of things undone from yesterday, things to do tomorrow.  Bring all of yourself to this space. Welcome others and presume that you are welcomed.  No fixing. Each of us is here to discover.  We are not here to set someone else straight, to “fix” or “correct” what we perceive as broken or incorrect in another member of the group.  When things get difficult, turn to wonder. If you find yourself disagreeing with another or shutting down in defense, try turning to wonder: “I wonder what brought her to this place?”  “I wonder what my reaction teaches me?” “I wonder what he’s feeling right now?”  Suspend judgment.  By creating a space between judgments and reactions, we can listen to each other and to ourselves more fully, and thus our perspectives, decisions and actions are more informed.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Poole, Callie</dc:creator>
  <cp:lastModifiedBy>Poole, Callie</cp:lastModifiedBy>
  <cp:revision>7</cp:revision>
  <dcterms:created xsi:type="dcterms:W3CDTF">2021-01-05T20:36:31Z</dcterms:created>
  <dcterms:modified xsi:type="dcterms:W3CDTF">2021-01-07T15:20:35Z</dcterms:modified>
</cp:coreProperties>
</file>